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Lst>
  <p:notesMasterIdLst>
    <p:notesMasterId r:id="rId48"/>
  </p:notesMasterIdLst>
  <p:sldIdLst>
    <p:sldId id="264" r:id="rId2"/>
    <p:sldId id="265" r:id="rId3"/>
    <p:sldId id="268" r:id="rId4"/>
    <p:sldId id="358" r:id="rId5"/>
    <p:sldId id="367" r:id="rId6"/>
    <p:sldId id="368" r:id="rId7"/>
    <p:sldId id="369" r:id="rId8"/>
    <p:sldId id="371" r:id="rId9"/>
    <p:sldId id="370" r:id="rId10"/>
    <p:sldId id="360" r:id="rId11"/>
    <p:sldId id="361" r:id="rId12"/>
    <p:sldId id="362" r:id="rId13"/>
    <p:sldId id="363" r:id="rId14"/>
    <p:sldId id="365" r:id="rId15"/>
    <p:sldId id="366" r:id="rId16"/>
    <p:sldId id="272" r:id="rId17"/>
    <p:sldId id="284" r:id="rId18"/>
    <p:sldId id="285" r:id="rId19"/>
    <p:sldId id="286" r:id="rId20"/>
    <p:sldId id="289" r:id="rId21"/>
    <p:sldId id="290" r:id="rId22"/>
    <p:sldId id="291" r:id="rId23"/>
    <p:sldId id="292" r:id="rId24"/>
    <p:sldId id="372" r:id="rId25"/>
    <p:sldId id="294" r:id="rId26"/>
    <p:sldId id="295" r:id="rId27"/>
    <p:sldId id="296" r:id="rId28"/>
    <p:sldId id="297" r:id="rId29"/>
    <p:sldId id="298" r:id="rId30"/>
    <p:sldId id="299" r:id="rId31"/>
    <p:sldId id="261" r:id="rId32"/>
    <p:sldId id="262" r:id="rId33"/>
    <p:sldId id="263" r:id="rId34"/>
    <p:sldId id="375" r:id="rId35"/>
    <p:sldId id="323" r:id="rId36"/>
    <p:sldId id="373" r:id="rId37"/>
    <p:sldId id="325" r:id="rId38"/>
    <p:sldId id="334" r:id="rId39"/>
    <p:sldId id="374" r:id="rId40"/>
    <p:sldId id="338" r:id="rId41"/>
    <p:sldId id="339" r:id="rId42"/>
    <p:sldId id="340" r:id="rId43"/>
    <p:sldId id="342" r:id="rId44"/>
    <p:sldId id="343" r:id="rId45"/>
    <p:sldId id="351" r:id="rId46"/>
    <p:sldId id="357" r:id="rId4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1" d="100"/>
          <a:sy n="51" d="100"/>
        </p:scale>
        <p:origin x="1243"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8DD0F0-EFC5-4B7D-9355-4333726D5176}" type="datetimeFigureOut">
              <a:rPr lang="tr-TR" smtClean="0"/>
              <a:t>08.04.2015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481D76-CEBD-4D1A-B8B9-2273D6A21912}" type="slidenum">
              <a:rPr lang="tr-TR" smtClean="0"/>
              <a:t>‹#›</a:t>
            </a:fld>
            <a:endParaRPr lang="tr-TR"/>
          </a:p>
        </p:txBody>
      </p:sp>
    </p:spTree>
    <p:extLst>
      <p:ext uri="{BB962C8B-B14F-4D97-AF65-F5344CB8AC3E}">
        <p14:creationId xmlns:p14="http://schemas.microsoft.com/office/powerpoint/2010/main" val="64300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F55786D4-9D47-42EE-9296-4BD744BB73BE}" type="slidenum">
              <a:rPr lang="tr-TR" smtClean="0">
                <a:solidFill>
                  <a:srgbClr val="000000"/>
                </a:solidFill>
                <a:latin typeface="Calibri" pitchFamily="34" charset="0"/>
              </a:rPr>
              <a:pPr eaLnBrk="1" fontAlgn="base" hangingPunct="1">
                <a:spcBef>
                  <a:spcPct val="0"/>
                </a:spcBef>
                <a:spcAft>
                  <a:spcPct val="0"/>
                </a:spcAft>
              </a:pPr>
              <a:t>25</a:t>
            </a:fld>
            <a:endParaRPr lang="tr-TR" smtClean="0">
              <a:solidFill>
                <a:srgbClr val="000000"/>
              </a:solidFill>
              <a:latin typeface="Calibri" pitchFamily="34" charset="0"/>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Tree>
    <p:extLst>
      <p:ext uri="{BB962C8B-B14F-4D97-AF65-F5344CB8AC3E}">
        <p14:creationId xmlns:p14="http://schemas.microsoft.com/office/powerpoint/2010/main" val="23930862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A23720DD-5B6D-40BF-8493-A6B52D484E6B}" type="datetimeFigureOut">
              <a:rPr lang="tr-TR" smtClean="0"/>
              <a:t>08.04.2015</a:t>
            </a:fld>
            <a:endParaRPr lang="tr-T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302176B-0E47-46AC-8F43-DAB4B8A37D06}" type="slidenum">
              <a:rPr lang="tr-TR" smtClean="0"/>
              <a:t>‹#›</a:t>
            </a:fld>
            <a:endParaRPr lang="tr-T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08.04.2015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08.04.2015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Başlık, Küçük Resim ve Metin">
    <p:spTree>
      <p:nvGrpSpPr>
        <p:cNvPr id="1" name=""/>
        <p:cNvGrpSpPr/>
        <p:nvPr/>
      </p:nvGrpSpPr>
      <p:grpSpPr>
        <a:xfrm>
          <a:off x="0" y="0"/>
          <a:ext cx="0" cy="0"/>
          <a:chOff x="0" y="0"/>
          <a:chExt cx="0" cy="0"/>
        </a:xfrm>
      </p:grpSpPr>
      <p:sp>
        <p:nvSpPr>
          <p:cNvPr id="2" name="Başlık 1"/>
          <p:cNvSpPr>
            <a:spLocks noGrp="1"/>
          </p:cNvSpPr>
          <p:nvPr>
            <p:ph type="title"/>
          </p:nvPr>
        </p:nvSpPr>
        <p:spPr>
          <a:xfrm>
            <a:off x="685800" y="609600"/>
            <a:ext cx="7772400" cy="1143000"/>
          </a:xfrm>
        </p:spPr>
        <p:txBody>
          <a:bodyPr/>
          <a:lstStyle/>
          <a:p>
            <a:r>
              <a:rPr lang="tr-TR" smtClean="0"/>
              <a:t>Asıl başlık stili için tıklatın</a:t>
            </a:r>
            <a:endParaRPr lang="tr-TR"/>
          </a:p>
        </p:txBody>
      </p:sp>
      <p:sp>
        <p:nvSpPr>
          <p:cNvPr id="3" name="Küçük Resim Yer Tutucusu 2"/>
          <p:cNvSpPr>
            <a:spLocks noGrp="1"/>
          </p:cNvSpPr>
          <p:nvPr>
            <p:ph type="clipArt" sz="half" idx="1"/>
          </p:nvPr>
        </p:nvSpPr>
        <p:spPr>
          <a:xfrm>
            <a:off x="685800" y="1981200"/>
            <a:ext cx="3810000" cy="4114800"/>
          </a:xfrm>
        </p:spPr>
        <p:txBody>
          <a:bodyPr/>
          <a:lstStyle/>
          <a:p>
            <a:pPr lvl="0"/>
            <a:endParaRPr lang="tr-TR" noProof="0" smtClean="0"/>
          </a:p>
        </p:txBody>
      </p:sp>
      <p:sp>
        <p:nvSpPr>
          <p:cNvPr id="4" name="Metin Yer Tutucusu 3"/>
          <p:cNvSpPr>
            <a:spLocks noGrp="1"/>
          </p:cNvSpPr>
          <p:nvPr>
            <p:ph type="body" sz="half" idx="2"/>
          </p:nvPr>
        </p:nvSpPr>
        <p:spPr>
          <a:xfrm>
            <a:off x="4648200" y="1981200"/>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B21B4092-6862-4FE1-984E-A7CAD0AE27E6}" type="slidenum">
              <a:rPr lang="tr-TR"/>
              <a:pPr>
                <a:defRPr/>
              </a:pPr>
              <a:t>‹#›</a:t>
            </a:fld>
            <a:endParaRPr lang="tr-TR"/>
          </a:p>
        </p:txBody>
      </p:sp>
    </p:spTree>
    <p:extLst>
      <p:ext uri="{BB962C8B-B14F-4D97-AF65-F5344CB8AC3E}">
        <p14:creationId xmlns:p14="http://schemas.microsoft.com/office/powerpoint/2010/main" val="242262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Başlık, Metin ve Küçük Resim">
    <p:spTree>
      <p:nvGrpSpPr>
        <p:cNvPr id="1" name=""/>
        <p:cNvGrpSpPr/>
        <p:nvPr/>
      </p:nvGrpSpPr>
      <p:grpSpPr>
        <a:xfrm>
          <a:off x="0" y="0"/>
          <a:ext cx="0" cy="0"/>
          <a:chOff x="0" y="0"/>
          <a:chExt cx="0" cy="0"/>
        </a:xfrm>
      </p:grpSpPr>
      <p:sp>
        <p:nvSpPr>
          <p:cNvPr id="2" name="Başlık 1"/>
          <p:cNvSpPr>
            <a:spLocks noGrp="1"/>
          </p:cNvSpPr>
          <p:nvPr>
            <p:ph type="title"/>
          </p:nvPr>
        </p:nvSpPr>
        <p:spPr>
          <a:xfrm>
            <a:off x="685800" y="609600"/>
            <a:ext cx="77724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85800" y="1981200"/>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Küçük Resim Yer Tutucusu 3"/>
          <p:cNvSpPr>
            <a:spLocks noGrp="1"/>
          </p:cNvSpPr>
          <p:nvPr>
            <p:ph type="clipArt" sz="half" idx="2"/>
          </p:nvPr>
        </p:nvSpPr>
        <p:spPr>
          <a:xfrm>
            <a:off x="4648200" y="1981200"/>
            <a:ext cx="3810000" cy="4114800"/>
          </a:xfrm>
        </p:spPr>
        <p:txBody>
          <a:bodyPr/>
          <a:lstStyle/>
          <a:p>
            <a:pPr lvl="0"/>
            <a:endParaRPr lang="tr-TR"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916A28CB-B734-40F1-96D4-08006A999761}" type="slidenum">
              <a:rPr lang="tr-TR"/>
              <a:pPr>
                <a:defRPr/>
              </a:pPr>
              <a:t>‹#›</a:t>
            </a:fld>
            <a:endParaRPr lang="tr-TR"/>
          </a:p>
        </p:txBody>
      </p:sp>
    </p:spTree>
    <p:extLst>
      <p:ext uri="{BB962C8B-B14F-4D97-AF65-F5344CB8AC3E}">
        <p14:creationId xmlns:p14="http://schemas.microsoft.com/office/powerpoint/2010/main" val="3154434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
          <p:cNvSpPr>
            <a:spLocks noGrp="1" noChangeArrowheads="1"/>
          </p:cNvSpPr>
          <p:nvPr>
            <p:ph type="dt" sz="half" idx="10"/>
          </p:nvPr>
        </p:nvSpPr>
        <p:spPr>
          <a:ln/>
        </p:spPr>
        <p:txBody>
          <a:bodyPr/>
          <a:lstStyle>
            <a:lvl1pPr>
              <a:defRPr/>
            </a:lvl1pPr>
          </a:lstStyle>
          <a:p>
            <a:pPr>
              <a:defRPr/>
            </a:pPr>
            <a:endParaRPr lang="tr-TR"/>
          </a:p>
        </p:txBody>
      </p:sp>
      <p:sp>
        <p:nvSpPr>
          <p:cNvPr id="6" name="Rectangle 3"/>
          <p:cNvSpPr>
            <a:spLocks noGrp="1" noChangeArrowheads="1"/>
          </p:cNvSpPr>
          <p:nvPr>
            <p:ph type="sldNum" sz="quarter" idx="11"/>
          </p:nvPr>
        </p:nvSpPr>
        <p:spPr>
          <a:ln/>
        </p:spPr>
        <p:txBody>
          <a:bodyPr/>
          <a:lstStyle>
            <a:lvl1pPr>
              <a:defRPr/>
            </a:lvl1pPr>
          </a:lstStyle>
          <a:p>
            <a:pPr>
              <a:defRPr/>
            </a:pPr>
            <a:fld id="{E12D3FC6-EA1D-4650-8750-5878B53E4E90}" type="slidenum">
              <a:rPr lang="tr-TR"/>
              <a:pPr>
                <a:defRPr/>
              </a:pPr>
              <a:t>‹#›</a:t>
            </a:fld>
            <a:endParaRPr lang="tr-TR"/>
          </a:p>
        </p:txBody>
      </p:sp>
      <p:sp>
        <p:nvSpPr>
          <p:cNvPr id="7" name="Rectangle 14"/>
          <p:cNvSpPr>
            <a:spLocks noGrp="1" noChangeArrowheads="1"/>
          </p:cNvSpPr>
          <p:nvPr>
            <p:ph type="ftr" sz="quarter" idx="12"/>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448054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08.04.2015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11" name="Title 10"/>
          <p:cNvSpPr>
            <a:spLocks noGrp="1"/>
          </p:cNvSpPr>
          <p:nvPr>
            <p:ph type="title"/>
          </p:nvPr>
        </p:nvSpPr>
        <p:spPr/>
        <p:txBody>
          <a:bodyPr/>
          <a:lstStyle/>
          <a:p>
            <a:r>
              <a:rPr lang="tr-TR" smtClean="0"/>
              <a:t>Asıl başlık stili için tıklatın</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08.04.2015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23720DD-5B6D-40BF-8493-A6B52D484E6B}" type="datetimeFigureOut">
              <a:rPr lang="tr-TR" smtClean="0"/>
              <a:t>08.04.2015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12" name="Title 1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08.04.2015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23720DD-5B6D-40BF-8493-A6B52D484E6B}" type="datetimeFigureOut">
              <a:rPr lang="tr-TR" smtClean="0"/>
              <a:t>08.04.2015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08.04.2015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tr-TR" smtClean="0"/>
              <a:t>Asıl başlık stili için tıklatın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08.04.2015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tr-TR" smtClean="0"/>
              <a:t>Asıl başlık stili için tıklatın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08.04.2015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A23720DD-5B6D-40BF-8493-A6B52D484E6B}" type="datetimeFigureOut">
              <a:rPr lang="tr-TR" smtClean="0"/>
              <a:t>08.04.2015</a:t>
            </a:fld>
            <a:endParaRPr lang="tr-T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tr-T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audio" Target="../media/audio4.wav"/><Relationship Id="rId7" Type="http://schemas.openxmlformats.org/officeDocument/2006/relationships/image" Target="../media/image21.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audio" Target="../media/audio6.wav"/><Relationship Id="rId4" Type="http://schemas.openxmlformats.org/officeDocument/2006/relationships/audio" Target="../media/audio5.wav"/><Relationship Id="rId9" Type="http://schemas.openxmlformats.org/officeDocument/2006/relationships/image" Target="../media/image22.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aglik.meleklermekani.com/ergenlik-nedir.html/ergenlik-nedir"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audio" Target="../media/audio7.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audio" Target="../media/audio7.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187624" y="980728"/>
            <a:ext cx="6777318" cy="2401304"/>
          </a:xfrm>
        </p:spPr>
        <p:txBody>
          <a:bodyPr/>
          <a:lstStyle/>
          <a:p>
            <a:pPr algn="ctr" eaLnBrk="1" fontAlgn="auto" hangingPunct="1">
              <a:spcAft>
                <a:spcPts val="0"/>
              </a:spcAft>
              <a:defRPr/>
            </a:pPr>
            <a:r>
              <a:rPr lang="tr-TR" sz="6600" b="1" i="1" dirty="0" smtClean="0">
                <a:solidFill>
                  <a:schemeClr val="bg1"/>
                </a:solidFill>
              </a:rPr>
              <a:t>ERGENLİK DÖNEMİ</a:t>
            </a:r>
            <a:endParaRPr lang="tr-TR" sz="6600" b="1" i="1" dirty="0">
              <a:solidFill>
                <a:schemeClr val="bg1"/>
              </a:solidFill>
            </a:endParaRPr>
          </a:p>
        </p:txBody>
      </p:sp>
      <p:pic>
        <p:nvPicPr>
          <p:cNvPr id="9219" name="Picture 4" descr="pe02651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3501008"/>
            <a:ext cx="2088232"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5983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İçerik Yer Tutucusu 2"/>
          <p:cNvSpPr>
            <a:spLocks noGrp="1"/>
          </p:cNvSpPr>
          <p:nvPr>
            <p:ph idx="1"/>
          </p:nvPr>
        </p:nvSpPr>
        <p:spPr>
          <a:xfrm>
            <a:off x="539750" y="1988839"/>
            <a:ext cx="8415338" cy="4143673"/>
          </a:xfrm>
        </p:spPr>
        <p:txBody>
          <a:bodyPr>
            <a:normAutofit/>
          </a:bodyPr>
          <a:lstStyle/>
          <a:p>
            <a:pPr eaLnBrk="1" hangingPunct="1">
              <a:buFont typeface="Arial" pitchFamily="34" charset="0"/>
              <a:buChar char="•"/>
            </a:pPr>
            <a:r>
              <a:rPr lang="tr-TR" sz="3200" dirty="0" smtClean="0"/>
              <a:t>Ses kalınlaşmaya başlar.</a:t>
            </a:r>
          </a:p>
          <a:p>
            <a:pPr eaLnBrk="1" hangingPunct="1">
              <a:buFont typeface="Arial" pitchFamily="34" charset="0"/>
              <a:buChar char="•"/>
            </a:pPr>
            <a:r>
              <a:rPr lang="tr-TR" sz="3200" dirty="0" smtClean="0"/>
              <a:t>Çünkü gırtlak ve ses telleri büyür. </a:t>
            </a:r>
          </a:p>
          <a:p>
            <a:pPr eaLnBrk="1" hangingPunct="1">
              <a:buFont typeface="Arial" pitchFamily="34" charset="0"/>
              <a:buChar char="•"/>
            </a:pPr>
            <a:r>
              <a:rPr lang="tr-TR" sz="3200" dirty="0" smtClean="0"/>
              <a:t>Bu dönemde  ses tonunu ayarlamak zordur. </a:t>
            </a:r>
          </a:p>
          <a:p>
            <a:pPr eaLnBrk="1" hangingPunct="1">
              <a:buFont typeface="Arial" pitchFamily="34" charset="0"/>
              <a:buChar char="•"/>
            </a:pPr>
            <a:r>
              <a:rPr lang="tr-TR" sz="3200" dirty="0" smtClean="0"/>
              <a:t>Önce ses çatallaşır. </a:t>
            </a:r>
          </a:p>
          <a:p>
            <a:pPr eaLnBrk="1" hangingPunct="1">
              <a:buFont typeface="Arial" pitchFamily="34" charset="0"/>
              <a:buChar char="•"/>
            </a:pPr>
            <a:r>
              <a:rPr lang="tr-TR" sz="3200" dirty="0" smtClean="0"/>
              <a:t>Daha sonra, ses telleri gelişmesini tamamlar, ses tonu da olgunlaşır. </a:t>
            </a:r>
          </a:p>
          <a:p>
            <a:pPr eaLnBrk="1" hangingPunct="1"/>
            <a:endParaRPr lang="tr-TR" sz="2000" dirty="0" smtClean="0"/>
          </a:p>
        </p:txBody>
      </p:sp>
      <p:sp>
        <p:nvSpPr>
          <p:cNvPr id="2" name="Başlık 1"/>
          <p:cNvSpPr>
            <a:spLocks noGrp="1"/>
          </p:cNvSpPr>
          <p:nvPr>
            <p:ph type="title"/>
          </p:nvPr>
        </p:nvSpPr>
        <p:spPr/>
        <p:txBody>
          <a:bodyPr>
            <a:normAutofit/>
          </a:bodyPr>
          <a:lstStyle/>
          <a:p>
            <a:pPr eaLnBrk="1" fontAlgn="auto" hangingPunct="1">
              <a:spcAft>
                <a:spcPts val="0"/>
              </a:spcAft>
              <a:defRPr/>
            </a:pPr>
            <a:r>
              <a:rPr lang="tr-TR" sz="4800" i="1" dirty="0" smtClean="0">
                <a:solidFill>
                  <a:srgbClr val="FF0000"/>
                </a:solidFill>
                <a:effectLst/>
                <a:ea typeface="+mn-ea"/>
                <a:cs typeface="+mn-cs"/>
              </a:rPr>
              <a:t>2.Sesin </a:t>
            </a:r>
            <a:r>
              <a:rPr lang="tr-TR" sz="4800" i="1" dirty="0">
                <a:solidFill>
                  <a:srgbClr val="FF0000"/>
                </a:solidFill>
                <a:effectLst/>
                <a:ea typeface="+mn-ea"/>
                <a:cs typeface="+mn-cs"/>
              </a:rPr>
              <a:t>kalınlaşması:</a:t>
            </a:r>
            <a:endParaRPr lang="tr-TR" sz="4800" dirty="0">
              <a:solidFill>
                <a:srgbClr val="FF0000"/>
              </a:solidFill>
            </a:endParaRPr>
          </a:p>
        </p:txBody>
      </p:sp>
    </p:spTree>
    <p:extLst>
      <p:ext uri="{BB962C8B-B14F-4D97-AF65-F5344CB8AC3E}">
        <p14:creationId xmlns:p14="http://schemas.microsoft.com/office/powerpoint/2010/main" val="6719902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İçerik Yer Tutucusu 1"/>
          <p:cNvSpPr>
            <a:spLocks noGrp="1"/>
          </p:cNvSpPr>
          <p:nvPr>
            <p:ph idx="1"/>
          </p:nvPr>
        </p:nvSpPr>
        <p:spPr/>
        <p:txBody>
          <a:bodyPr/>
          <a:lstStyle/>
          <a:p>
            <a:pPr eaLnBrk="1" hangingPunct="1"/>
            <a:r>
              <a:rPr lang="tr-TR" sz="3200" dirty="0" smtClean="0"/>
              <a:t>Ergenlik döneminin değişikliklerden biri de, hipofiz bezinin salgıları ile başlayan koltuk altı ve üreme organı bölgesindeki tüylenmedir.</a:t>
            </a:r>
          </a:p>
          <a:p>
            <a:pPr eaLnBrk="1" hangingPunct="1"/>
            <a:endParaRPr lang="tr-TR" dirty="0" smtClean="0"/>
          </a:p>
        </p:txBody>
      </p:sp>
      <p:sp>
        <p:nvSpPr>
          <p:cNvPr id="3" name="Başlık 2"/>
          <p:cNvSpPr>
            <a:spLocks noGrp="1"/>
          </p:cNvSpPr>
          <p:nvPr>
            <p:ph type="title"/>
          </p:nvPr>
        </p:nvSpPr>
        <p:spPr/>
        <p:txBody>
          <a:bodyPr>
            <a:normAutofit/>
          </a:bodyPr>
          <a:lstStyle/>
          <a:p>
            <a:pPr eaLnBrk="1" fontAlgn="auto" hangingPunct="1">
              <a:spcAft>
                <a:spcPts val="0"/>
              </a:spcAft>
              <a:defRPr/>
            </a:pPr>
            <a:r>
              <a:rPr lang="tr-TR" sz="4800" i="1" dirty="0" smtClean="0">
                <a:solidFill>
                  <a:srgbClr val="FF0000"/>
                </a:solidFill>
              </a:rPr>
              <a:t>3.Vücutta Tüylenme:</a:t>
            </a:r>
            <a:endParaRPr lang="tr-TR" sz="4800" dirty="0">
              <a:solidFill>
                <a:srgbClr val="FF0000"/>
              </a:solidFill>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987" y="4352449"/>
            <a:ext cx="158432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4653136"/>
            <a:ext cx="158432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88499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İçerik Yer Tutucusu 2"/>
          <p:cNvSpPr>
            <a:spLocks noGrp="1"/>
          </p:cNvSpPr>
          <p:nvPr>
            <p:ph idx="1"/>
          </p:nvPr>
        </p:nvSpPr>
        <p:spPr/>
        <p:txBody>
          <a:bodyPr>
            <a:normAutofit/>
          </a:bodyPr>
          <a:lstStyle/>
          <a:p>
            <a:pPr eaLnBrk="1" hangingPunct="1"/>
            <a:r>
              <a:rPr lang="tr-TR" sz="2800" dirty="0" smtClean="0"/>
              <a:t>Bu dönemde koltuk altı ve vücudun diğer bölgelerindeki ter bezleri çocukluk döneminden daha fazla çalışır. </a:t>
            </a:r>
          </a:p>
          <a:p>
            <a:pPr eaLnBrk="1" hangingPunct="1">
              <a:buFont typeface="Arial" pitchFamily="34" charset="0"/>
              <a:buChar char="•"/>
            </a:pPr>
            <a:r>
              <a:rPr lang="tr-TR" sz="2800" dirty="0" smtClean="0"/>
              <a:t>Sık terleme sonucu ortaya çıkan kirlilik ve kokuyu önlemek için vücut temizliğine dikkat etmek önemlidir! </a:t>
            </a:r>
            <a:endParaRPr lang="tr-TR" dirty="0" smtClean="0"/>
          </a:p>
        </p:txBody>
      </p:sp>
      <p:sp>
        <p:nvSpPr>
          <p:cNvPr id="2" name="Başlık 1"/>
          <p:cNvSpPr>
            <a:spLocks noGrp="1"/>
          </p:cNvSpPr>
          <p:nvPr>
            <p:ph type="title"/>
          </p:nvPr>
        </p:nvSpPr>
        <p:spPr>
          <a:xfrm>
            <a:off x="323528" y="570156"/>
            <a:ext cx="8640960" cy="1202660"/>
          </a:xfrm>
        </p:spPr>
        <p:txBody>
          <a:bodyPr>
            <a:noAutofit/>
          </a:bodyPr>
          <a:lstStyle/>
          <a:p>
            <a:pPr eaLnBrk="1" fontAlgn="auto" hangingPunct="1">
              <a:spcAft>
                <a:spcPts val="0"/>
              </a:spcAft>
              <a:defRPr/>
            </a:pPr>
            <a:r>
              <a:rPr lang="tr-TR" sz="4800" i="1" dirty="0" smtClean="0">
                <a:solidFill>
                  <a:srgbClr val="FF0000"/>
                </a:solidFill>
                <a:effectLst/>
                <a:ea typeface="+mn-ea"/>
                <a:cs typeface="+mn-cs"/>
              </a:rPr>
              <a:t>4.Ter </a:t>
            </a:r>
            <a:r>
              <a:rPr lang="tr-TR" sz="4800" i="1" dirty="0">
                <a:solidFill>
                  <a:srgbClr val="FF0000"/>
                </a:solidFill>
                <a:effectLst/>
                <a:ea typeface="+mn-ea"/>
                <a:cs typeface="+mn-cs"/>
              </a:rPr>
              <a:t>bezlerinin çalışmasının artması:</a:t>
            </a:r>
            <a:endParaRPr lang="tr-TR" sz="4800" dirty="0">
              <a:solidFill>
                <a:srgbClr val="FF0000"/>
              </a:solidFill>
            </a:endParaRPr>
          </a:p>
        </p:txBody>
      </p:sp>
      <p:pic>
        <p:nvPicPr>
          <p:cNvPr id="245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4869160"/>
            <a:ext cx="1584325"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4293096"/>
            <a:ext cx="1584325"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88420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İçerik Yer Tutucusu 2"/>
          <p:cNvSpPr>
            <a:spLocks noGrp="1"/>
          </p:cNvSpPr>
          <p:nvPr>
            <p:ph idx="1"/>
          </p:nvPr>
        </p:nvSpPr>
        <p:spPr/>
        <p:txBody>
          <a:bodyPr/>
          <a:lstStyle/>
          <a:p>
            <a:pPr eaLnBrk="1" hangingPunct="1"/>
            <a:r>
              <a:rPr lang="tr-TR" dirty="0" smtClean="0"/>
              <a:t>Erkeklerin üreme organındaki değişiklik ortalama olarak 11-12 yaşlarında başlar. </a:t>
            </a:r>
          </a:p>
          <a:p>
            <a:pPr eaLnBrk="1" hangingPunct="1"/>
            <a:r>
              <a:rPr lang="tr-TR" dirty="0" smtClean="0"/>
              <a:t>Bu dönemde erkek üreme organı ve erbezleri (testisleri) büyür, erkek üreme hücresi (sperm) üretilmeye başlanır.</a:t>
            </a:r>
          </a:p>
        </p:txBody>
      </p:sp>
      <p:sp>
        <p:nvSpPr>
          <p:cNvPr id="2" name="Başlık 1"/>
          <p:cNvSpPr>
            <a:spLocks noGrp="1"/>
          </p:cNvSpPr>
          <p:nvPr>
            <p:ph type="title"/>
          </p:nvPr>
        </p:nvSpPr>
        <p:spPr>
          <a:xfrm>
            <a:off x="323528" y="570156"/>
            <a:ext cx="8352928" cy="1054250"/>
          </a:xfrm>
        </p:spPr>
        <p:txBody>
          <a:bodyPr/>
          <a:lstStyle/>
          <a:p>
            <a:pPr eaLnBrk="1" fontAlgn="auto" hangingPunct="1">
              <a:spcAft>
                <a:spcPts val="0"/>
              </a:spcAft>
              <a:defRPr/>
            </a:pPr>
            <a:r>
              <a:rPr lang="tr-TR" sz="4800" i="1" dirty="0" smtClean="0">
                <a:solidFill>
                  <a:srgbClr val="FF0000"/>
                </a:solidFill>
              </a:rPr>
              <a:t>5.Üreme Organındaki Değişiklikler:</a:t>
            </a:r>
            <a:endParaRPr lang="tr-TR" sz="4800" i="1" dirty="0">
              <a:solidFill>
                <a:srgbClr val="FF0000"/>
              </a:solidFill>
            </a:endParaRPr>
          </a:p>
        </p:txBody>
      </p:sp>
    </p:spTree>
    <p:extLst>
      <p:ext uri="{BB962C8B-B14F-4D97-AF65-F5344CB8AC3E}">
        <p14:creationId xmlns:p14="http://schemas.microsoft.com/office/powerpoint/2010/main" val="36068104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İçerik Yer Tutucusu 1"/>
          <p:cNvSpPr>
            <a:spLocks noGrp="1"/>
          </p:cNvSpPr>
          <p:nvPr>
            <p:ph idx="1"/>
          </p:nvPr>
        </p:nvSpPr>
        <p:spPr/>
        <p:txBody>
          <a:bodyPr/>
          <a:lstStyle/>
          <a:p>
            <a:pPr eaLnBrk="1" hangingPunct="1">
              <a:buClr>
                <a:srgbClr val="2DA2BF"/>
              </a:buClr>
            </a:pPr>
            <a:r>
              <a:rPr lang="tr-TR" sz="2400" dirty="0" smtClean="0">
                <a:solidFill>
                  <a:srgbClr val="000000"/>
                </a:solidFill>
              </a:rPr>
              <a:t>Ergenlik döneminde yüzde meydana gelen belirgin bir değişiklik, bıyık ve sakalların çıkmasıdır. </a:t>
            </a:r>
          </a:p>
          <a:p>
            <a:pPr eaLnBrk="1" hangingPunct="1">
              <a:buClr>
                <a:srgbClr val="2DA2BF"/>
              </a:buClr>
            </a:pPr>
            <a:r>
              <a:rPr lang="tr-TR" sz="2400" dirty="0" smtClean="0">
                <a:solidFill>
                  <a:srgbClr val="000000"/>
                </a:solidFill>
              </a:rPr>
              <a:t>Önce bıyıklar belirgin hale gelir, sonra sakallar görülmeye başlar. </a:t>
            </a:r>
          </a:p>
          <a:p>
            <a:pPr eaLnBrk="1" hangingPunct="1">
              <a:buClr>
                <a:srgbClr val="2DA2BF"/>
              </a:buClr>
            </a:pPr>
            <a:r>
              <a:rPr lang="tr-TR" sz="2400" dirty="0" smtClean="0">
                <a:solidFill>
                  <a:srgbClr val="000000"/>
                </a:solidFill>
              </a:rPr>
              <a:t>Sakal ve bıyıkların çıkmasında gençler arasında bireysel farklara bağlı olarak değişiklikler olur.</a:t>
            </a:r>
          </a:p>
          <a:p>
            <a:pPr eaLnBrk="1" hangingPunct="1"/>
            <a:endParaRPr lang="tr-TR" dirty="0" smtClean="0"/>
          </a:p>
        </p:txBody>
      </p:sp>
      <p:sp>
        <p:nvSpPr>
          <p:cNvPr id="3" name="Başlık 2"/>
          <p:cNvSpPr>
            <a:spLocks noGrp="1"/>
          </p:cNvSpPr>
          <p:nvPr>
            <p:ph type="title"/>
          </p:nvPr>
        </p:nvSpPr>
        <p:spPr/>
        <p:txBody>
          <a:bodyPr/>
          <a:lstStyle/>
          <a:p>
            <a:pPr eaLnBrk="1" fontAlgn="auto" hangingPunct="1">
              <a:spcAft>
                <a:spcPts val="0"/>
              </a:spcAft>
              <a:defRPr/>
            </a:pPr>
            <a:r>
              <a:rPr lang="tr-TR" sz="4800" i="1" dirty="0">
                <a:solidFill>
                  <a:srgbClr val="FF0000"/>
                </a:solidFill>
                <a:ea typeface="+mn-ea"/>
                <a:cs typeface="+mn-cs"/>
              </a:rPr>
              <a:t>6</a:t>
            </a:r>
            <a:r>
              <a:rPr lang="tr-TR" sz="4800" i="1" dirty="0" smtClean="0">
                <a:solidFill>
                  <a:srgbClr val="FF0000"/>
                </a:solidFill>
                <a:effectLst/>
                <a:ea typeface="+mn-ea"/>
                <a:cs typeface="+mn-cs"/>
              </a:rPr>
              <a:t>.Yüzde </a:t>
            </a:r>
            <a:r>
              <a:rPr lang="tr-TR" sz="4800" i="1" dirty="0">
                <a:solidFill>
                  <a:srgbClr val="FF0000"/>
                </a:solidFill>
                <a:effectLst/>
                <a:ea typeface="+mn-ea"/>
                <a:cs typeface="+mn-cs"/>
              </a:rPr>
              <a:t>bıyık ve sakalın çıkması:</a:t>
            </a:r>
            <a:endParaRPr lang="tr-TR" sz="4800" dirty="0">
              <a:solidFill>
                <a:srgbClr val="FF0000"/>
              </a:solidFill>
            </a:endParaRPr>
          </a:p>
        </p:txBody>
      </p:sp>
      <p:pic>
        <p:nvPicPr>
          <p:cNvPr id="27653" name="Picture 5" descr="MCj0339850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5368" y="4337372"/>
            <a:ext cx="2548632" cy="252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75655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274320" indent="-274320" eaLnBrk="1" fontAlgn="auto" hangingPunct="1">
              <a:spcBef>
                <a:spcPts val="600"/>
              </a:spcBef>
              <a:spcAft>
                <a:spcPts val="0"/>
              </a:spcAft>
              <a:buClr>
                <a:srgbClr val="3333CC"/>
              </a:buClr>
              <a:buSzPct val="73000"/>
              <a:buFont typeface="Wingdings 2"/>
              <a:buChar char=""/>
              <a:defRPr/>
            </a:pPr>
            <a:r>
              <a:rPr lang="tr-TR" sz="2800" dirty="0">
                <a:solidFill>
                  <a:srgbClr val="000000"/>
                </a:solidFill>
                <a:latin typeface="Trebuchet MS"/>
              </a:rPr>
              <a:t>Derideki yağ bezlerinin fazla çalışması sonucu salgılanan yağlar, bez kanallarını tıkar ve yüzde siyah noktalar oluşturur. </a:t>
            </a:r>
            <a:endParaRPr lang="tr-TR" sz="2800" dirty="0" smtClean="0">
              <a:solidFill>
                <a:srgbClr val="000000"/>
              </a:solidFill>
              <a:latin typeface="Trebuchet MS"/>
            </a:endParaRPr>
          </a:p>
          <a:p>
            <a:pPr marL="274320" indent="-274320" eaLnBrk="1" fontAlgn="auto" hangingPunct="1">
              <a:spcBef>
                <a:spcPts val="600"/>
              </a:spcBef>
              <a:spcAft>
                <a:spcPts val="0"/>
              </a:spcAft>
              <a:buClr>
                <a:srgbClr val="3333CC"/>
              </a:buClr>
              <a:buSzPct val="73000"/>
              <a:buFont typeface="Wingdings 2"/>
              <a:buChar char=""/>
              <a:defRPr/>
            </a:pPr>
            <a:r>
              <a:rPr lang="tr-TR" sz="2800" dirty="0" smtClean="0">
                <a:solidFill>
                  <a:srgbClr val="000000"/>
                </a:solidFill>
                <a:latin typeface="Trebuchet MS"/>
              </a:rPr>
              <a:t>Yağ </a:t>
            </a:r>
            <a:r>
              <a:rPr lang="tr-TR" sz="2800" dirty="0">
                <a:solidFill>
                  <a:srgbClr val="000000"/>
                </a:solidFill>
                <a:latin typeface="Trebuchet MS"/>
              </a:rPr>
              <a:t>birikimi de ergenlik sivilcelerini meydana getirir. </a:t>
            </a:r>
          </a:p>
          <a:p>
            <a:pPr marL="109728" indent="0" eaLnBrk="1" fontAlgn="auto" hangingPunct="1">
              <a:spcAft>
                <a:spcPts val="0"/>
              </a:spcAft>
              <a:buFont typeface="Wingdings 3"/>
              <a:buNone/>
              <a:defRPr/>
            </a:pPr>
            <a:endParaRPr lang="tr-TR" sz="2400" dirty="0"/>
          </a:p>
          <a:p>
            <a:pPr marL="365760" indent="-256032" eaLnBrk="1" fontAlgn="auto" hangingPunct="1">
              <a:spcAft>
                <a:spcPts val="0"/>
              </a:spcAft>
              <a:buFont typeface="Wingdings 3"/>
              <a:buChar char=""/>
              <a:defRPr/>
            </a:pPr>
            <a:endParaRPr lang="tr-TR" sz="2400" dirty="0"/>
          </a:p>
        </p:txBody>
      </p:sp>
      <p:sp>
        <p:nvSpPr>
          <p:cNvPr id="2" name="Başlık 1"/>
          <p:cNvSpPr>
            <a:spLocks noGrp="1"/>
          </p:cNvSpPr>
          <p:nvPr>
            <p:ph type="title"/>
          </p:nvPr>
        </p:nvSpPr>
        <p:spPr>
          <a:xfrm>
            <a:off x="395536" y="332656"/>
            <a:ext cx="8229600" cy="1143000"/>
          </a:xfrm>
        </p:spPr>
        <p:txBody>
          <a:bodyPr/>
          <a:lstStyle/>
          <a:p>
            <a:pPr eaLnBrk="1" fontAlgn="auto" hangingPunct="1">
              <a:spcAft>
                <a:spcPts val="0"/>
              </a:spcAft>
              <a:defRPr/>
            </a:pPr>
            <a:r>
              <a:rPr lang="tr-TR" sz="4800" i="1" dirty="0">
                <a:solidFill>
                  <a:srgbClr val="FF0000"/>
                </a:solidFill>
                <a:ea typeface="+mn-ea"/>
                <a:cs typeface="+mn-cs"/>
              </a:rPr>
              <a:t>7</a:t>
            </a:r>
            <a:r>
              <a:rPr lang="tr-TR" sz="4800" i="1" dirty="0" smtClean="0">
                <a:solidFill>
                  <a:srgbClr val="FF0000"/>
                </a:solidFill>
                <a:effectLst/>
                <a:ea typeface="+mn-ea"/>
                <a:cs typeface="+mn-cs"/>
              </a:rPr>
              <a:t>.Yüzdeki </a:t>
            </a:r>
            <a:r>
              <a:rPr lang="tr-TR" sz="4800" i="1" dirty="0">
                <a:solidFill>
                  <a:srgbClr val="FF0000"/>
                </a:solidFill>
                <a:effectLst/>
                <a:ea typeface="+mn-ea"/>
                <a:cs typeface="+mn-cs"/>
              </a:rPr>
              <a:t>sivilcelerin artması:</a:t>
            </a:r>
            <a:endParaRPr lang="tr-TR" sz="4800" dirty="0">
              <a:solidFill>
                <a:srgbClr val="FF0000"/>
              </a:solidFill>
            </a:endParaRPr>
          </a:p>
        </p:txBody>
      </p:sp>
    </p:spTree>
    <p:extLst>
      <p:ext uri="{BB962C8B-B14F-4D97-AF65-F5344CB8AC3E}">
        <p14:creationId xmlns:p14="http://schemas.microsoft.com/office/powerpoint/2010/main" val="10165157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İçerik Yer Tutucusu 2"/>
          <p:cNvSpPr>
            <a:spLocks noGrp="1"/>
          </p:cNvSpPr>
          <p:nvPr>
            <p:ph idx="1"/>
          </p:nvPr>
        </p:nvSpPr>
        <p:spPr>
          <a:xfrm>
            <a:off x="395288" y="476250"/>
            <a:ext cx="8302625" cy="5534025"/>
          </a:xfrm>
        </p:spPr>
        <p:txBody>
          <a:bodyPr/>
          <a:lstStyle/>
          <a:p>
            <a:pPr marL="457200" indent="-457200" eaLnBrk="1" hangingPunct="1">
              <a:buFont typeface="Wingdings" pitchFamily="2" charset="2"/>
              <a:buChar char="Ø"/>
            </a:pPr>
            <a:endParaRPr lang="tr-TR" sz="3200" dirty="0" smtClean="0"/>
          </a:p>
          <a:p>
            <a:pPr marL="457200" indent="-457200" eaLnBrk="1" hangingPunct="1">
              <a:buFont typeface="Wingdings" pitchFamily="2" charset="2"/>
              <a:buChar char="Ø"/>
            </a:pPr>
            <a:endParaRPr lang="tr-TR" sz="3200" dirty="0"/>
          </a:p>
          <a:p>
            <a:pPr marL="457200" indent="-457200" eaLnBrk="1" hangingPunct="1">
              <a:buFont typeface="Wingdings" pitchFamily="2" charset="2"/>
              <a:buChar char="Ø"/>
            </a:pPr>
            <a:endParaRPr lang="tr-TR" sz="3200" dirty="0" smtClean="0"/>
          </a:p>
          <a:p>
            <a:pPr marL="457200" indent="-457200" eaLnBrk="1" hangingPunct="1">
              <a:buFont typeface="Wingdings" pitchFamily="2" charset="2"/>
              <a:buChar char="Ø"/>
            </a:pPr>
            <a:r>
              <a:rPr lang="tr-TR" sz="3200" dirty="0" smtClean="0"/>
              <a:t>Ergenlik döneminde ergende iştah artışı görülür.</a:t>
            </a:r>
          </a:p>
          <a:p>
            <a:pPr marL="457200" indent="-457200" eaLnBrk="1" hangingPunct="1">
              <a:buFont typeface="Wingdings" pitchFamily="2" charset="2"/>
              <a:buChar char="Ø"/>
            </a:pPr>
            <a:r>
              <a:rPr lang="tr-TR" sz="3200" dirty="0" smtClean="0"/>
              <a:t>Çünkü fiziksel değişimlerin gerçekleşebilmesi için vücudun enerji ihtiyacı artmıştır. </a:t>
            </a:r>
          </a:p>
        </p:txBody>
      </p:sp>
      <p:pic>
        <p:nvPicPr>
          <p:cNvPr id="5122" name="Picture 2" descr="C:\Users\NALBANTLA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4509119"/>
            <a:ext cx="2878832" cy="232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0991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683568" y="1988840"/>
            <a:ext cx="7745505" cy="3877815"/>
          </a:xfrm>
        </p:spPr>
        <p:txBody>
          <a:bodyPr>
            <a:normAutofit/>
          </a:bodyPr>
          <a:lstStyle/>
          <a:p>
            <a:pPr marL="365760" indent="-256032" algn="ctr" eaLnBrk="1" fontAlgn="auto" hangingPunct="1">
              <a:spcAft>
                <a:spcPts val="0"/>
              </a:spcAft>
              <a:buClr>
                <a:srgbClr val="FFCC00"/>
              </a:buClr>
              <a:buFont typeface="Wingdings 3"/>
              <a:buNone/>
              <a:defRPr/>
            </a:pPr>
            <a:r>
              <a:rPr lang="tr-TR" b="1" dirty="0">
                <a:solidFill>
                  <a:schemeClr val="accent4">
                    <a:lumMod val="75000"/>
                  </a:schemeClr>
                </a:solidFill>
              </a:rPr>
              <a:t>11-12 Yaş</a:t>
            </a:r>
          </a:p>
          <a:p>
            <a:pPr marL="365760" indent="-256032" eaLnBrk="1" fontAlgn="auto" hangingPunct="1">
              <a:spcAft>
                <a:spcPts val="0"/>
              </a:spcAft>
              <a:buClr>
                <a:srgbClr val="FFCC00"/>
              </a:buClr>
              <a:buFont typeface="Arial" pitchFamily="34" charset="0"/>
              <a:buChar char="•"/>
              <a:defRPr/>
            </a:pPr>
            <a:r>
              <a:rPr lang="tr-TR" b="1" dirty="0" smtClean="0">
                <a:solidFill>
                  <a:srgbClr val="002060"/>
                </a:solidFill>
                <a:latin typeface="Comic Sans MS" pitchFamily="66" charset="0"/>
              </a:rPr>
              <a:t>Testosteron </a:t>
            </a:r>
            <a:r>
              <a:rPr lang="tr-TR" b="1" dirty="0">
                <a:solidFill>
                  <a:srgbClr val="002060"/>
                </a:solidFill>
                <a:latin typeface="Comic Sans MS" pitchFamily="66" charset="0"/>
              </a:rPr>
              <a:t>hormonu </a:t>
            </a:r>
            <a:r>
              <a:rPr lang="tr-TR" b="1" dirty="0" smtClean="0">
                <a:solidFill>
                  <a:srgbClr val="002060"/>
                </a:solidFill>
                <a:latin typeface="Comic Sans MS" pitchFamily="66" charset="0"/>
              </a:rPr>
              <a:t>etkisini göstermeye </a:t>
            </a:r>
            <a:r>
              <a:rPr lang="tr-TR" b="1" dirty="0">
                <a:solidFill>
                  <a:srgbClr val="002060"/>
                </a:solidFill>
                <a:latin typeface="Comic Sans MS" pitchFamily="66" charset="0"/>
              </a:rPr>
              <a:t>başlar. </a:t>
            </a:r>
            <a:endParaRPr lang="tr-TR" b="1" dirty="0" smtClean="0">
              <a:solidFill>
                <a:srgbClr val="002060"/>
              </a:solidFill>
              <a:latin typeface="Comic Sans MS" pitchFamily="66" charset="0"/>
            </a:endParaRPr>
          </a:p>
          <a:p>
            <a:pPr marL="365760" indent="-256032" eaLnBrk="1" fontAlgn="auto" hangingPunct="1">
              <a:spcAft>
                <a:spcPts val="0"/>
              </a:spcAft>
              <a:buClr>
                <a:srgbClr val="FFCC00"/>
              </a:buClr>
              <a:buFont typeface="Arial" pitchFamily="34" charset="0"/>
              <a:buChar char="•"/>
              <a:defRPr/>
            </a:pPr>
            <a:r>
              <a:rPr lang="tr-TR" b="1" dirty="0" smtClean="0">
                <a:solidFill>
                  <a:srgbClr val="002060"/>
                </a:solidFill>
                <a:latin typeface="Comic Sans MS" pitchFamily="66" charset="0"/>
              </a:rPr>
              <a:t>Daha hızlı büyürsünüz, omuzlarınız ve göğsünüz genişler. </a:t>
            </a:r>
          </a:p>
          <a:p>
            <a:pPr marL="365760" indent="-256032" eaLnBrk="1" fontAlgn="auto" hangingPunct="1">
              <a:spcAft>
                <a:spcPts val="0"/>
              </a:spcAft>
              <a:buClr>
                <a:srgbClr val="FFCC00"/>
              </a:buClr>
              <a:buFont typeface="Arial" pitchFamily="34" charset="0"/>
              <a:buChar char="•"/>
              <a:defRPr/>
            </a:pPr>
            <a:r>
              <a:rPr lang="tr-TR" b="1" dirty="0" smtClean="0">
                <a:solidFill>
                  <a:srgbClr val="002060"/>
                </a:solidFill>
                <a:latin typeface="Comic Sans MS" pitchFamily="66" charset="0"/>
              </a:rPr>
              <a:t>Kol </a:t>
            </a:r>
            <a:r>
              <a:rPr lang="tr-TR" b="1" dirty="0">
                <a:solidFill>
                  <a:srgbClr val="002060"/>
                </a:solidFill>
                <a:latin typeface="Comic Sans MS" pitchFamily="66" charset="0"/>
              </a:rPr>
              <a:t>ve bacak adalelerinde bir gelişme olur</a:t>
            </a:r>
            <a:r>
              <a:rPr lang="tr-TR" b="1" dirty="0" smtClean="0">
                <a:solidFill>
                  <a:srgbClr val="002060"/>
                </a:solidFill>
                <a:latin typeface="Comic Sans MS" pitchFamily="66" charset="0"/>
              </a:rPr>
              <a:t>.</a:t>
            </a:r>
          </a:p>
          <a:p>
            <a:pPr marL="365760" indent="-256032" eaLnBrk="1" fontAlgn="auto" hangingPunct="1">
              <a:spcAft>
                <a:spcPts val="0"/>
              </a:spcAft>
              <a:buClr>
                <a:srgbClr val="FFCC00"/>
              </a:buClr>
              <a:buFont typeface="Arial" pitchFamily="34" charset="0"/>
              <a:buChar char="•"/>
              <a:defRPr/>
            </a:pPr>
            <a:r>
              <a:rPr lang="tr-TR" b="1" dirty="0">
                <a:solidFill>
                  <a:srgbClr val="002060"/>
                </a:solidFill>
                <a:latin typeface="Comic Sans MS" pitchFamily="66" charset="0"/>
              </a:rPr>
              <a:t>Ü</a:t>
            </a:r>
            <a:r>
              <a:rPr lang="tr-TR" b="1" dirty="0" smtClean="0">
                <a:solidFill>
                  <a:srgbClr val="002060"/>
                </a:solidFill>
                <a:latin typeface="Comic Sans MS" pitchFamily="66" charset="0"/>
              </a:rPr>
              <a:t>reme </a:t>
            </a:r>
            <a:r>
              <a:rPr lang="tr-TR" b="1" dirty="0">
                <a:solidFill>
                  <a:srgbClr val="002060"/>
                </a:solidFill>
                <a:latin typeface="Comic Sans MS" pitchFamily="66" charset="0"/>
              </a:rPr>
              <a:t>organınız büyümeye  başlar. </a:t>
            </a:r>
            <a:endParaRPr lang="tr-TR" b="1" dirty="0" smtClean="0">
              <a:solidFill>
                <a:srgbClr val="002060"/>
              </a:solidFill>
              <a:latin typeface="Comic Sans MS" pitchFamily="66" charset="0"/>
            </a:endParaRPr>
          </a:p>
          <a:p>
            <a:pPr marL="365760" indent="-256032" eaLnBrk="1" fontAlgn="auto" hangingPunct="1">
              <a:spcAft>
                <a:spcPts val="0"/>
              </a:spcAft>
              <a:buClr>
                <a:srgbClr val="FFCC00"/>
              </a:buClr>
              <a:buFont typeface="Arial" pitchFamily="34" charset="0"/>
              <a:buChar char="•"/>
              <a:defRPr/>
            </a:pPr>
            <a:r>
              <a:rPr lang="tr-TR" b="1" dirty="0" smtClean="0">
                <a:solidFill>
                  <a:srgbClr val="002060"/>
                </a:solidFill>
                <a:latin typeface="Comic Sans MS" pitchFamily="66" charset="0"/>
              </a:rPr>
              <a:t>Sesiniz kalınlaşır.</a:t>
            </a:r>
            <a:endParaRPr lang="tr-TR" b="1" dirty="0">
              <a:solidFill>
                <a:srgbClr val="002060"/>
              </a:solidFill>
              <a:latin typeface="Comic Sans MS" pitchFamily="66" charset="0"/>
            </a:endParaRPr>
          </a:p>
          <a:p>
            <a:pPr marL="365760" indent="-256032" eaLnBrk="1" fontAlgn="auto" hangingPunct="1">
              <a:spcAft>
                <a:spcPts val="0"/>
              </a:spcAft>
              <a:buFontTx/>
              <a:buNone/>
              <a:defRPr/>
            </a:pPr>
            <a:endParaRPr lang="tr-TR" b="1" dirty="0">
              <a:solidFill>
                <a:srgbClr val="002060"/>
              </a:solidFill>
              <a:latin typeface="Comic Sans MS" pitchFamily="66" charset="0"/>
            </a:endParaRPr>
          </a:p>
        </p:txBody>
      </p:sp>
      <p:sp>
        <p:nvSpPr>
          <p:cNvPr id="34818" name="Rectangle 2"/>
          <p:cNvSpPr>
            <a:spLocks noGrp="1" noChangeArrowheads="1"/>
          </p:cNvSpPr>
          <p:nvPr>
            <p:ph type="title"/>
          </p:nvPr>
        </p:nvSpPr>
        <p:spPr/>
        <p:txBody>
          <a:bodyPr/>
          <a:lstStyle/>
          <a:p>
            <a:pPr algn="ctr" eaLnBrk="1" fontAlgn="auto" hangingPunct="1">
              <a:spcAft>
                <a:spcPts val="0"/>
              </a:spcAft>
              <a:defRPr/>
            </a:pPr>
            <a:r>
              <a:rPr lang="tr-TR" dirty="0">
                <a:solidFill>
                  <a:schemeClr val="hlink"/>
                </a:solidFill>
                <a:latin typeface="Comic Sans MS" pitchFamily="66" charset="0"/>
              </a:rPr>
              <a:t>Erkeklerin </a:t>
            </a:r>
            <a:r>
              <a:rPr lang="tr-TR" dirty="0" smtClean="0">
                <a:solidFill>
                  <a:schemeClr val="hlink"/>
                </a:solidFill>
                <a:latin typeface="Comic Sans MS" pitchFamily="66" charset="0"/>
              </a:rPr>
              <a:t>Yaşa Göre Gelişimi</a:t>
            </a:r>
            <a:endParaRPr lang="tr-TR" dirty="0">
              <a:solidFill>
                <a:schemeClr val="hlink"/>
              </a:solidFill>
              <a:latin typeface="Comic Sans MS" pitchFamily="66" charset="0"/>
            </a:endParaRPr>
          </a:p>
        </p:txBody>
      </p:sp>
      <p:pic>
        <p:nvPicPr>
          <p:cNvPr id="29700" name="Picture 4" descr="MCj0406148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588" y="4443413"/>
            <a:ext cx="226695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7438080"/>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611188" y="908050"/>
            <a:ext cx="7772400" cy="4114800"/>
          </a:xfrm>
        </p:spPr>
        <p:txBody>
          <a:bodyPr>
            <a:normAutofit/>
          </a:bodyPr>
          <a:lstStyle/>
          <a:p>
            <a:pPr marL="365760" indent="-256032" eaLnBrk="1" fontAlgn="auto" hangingPunct="1">
              <a:spcAft>
                <a:spcPts val="0"/>
              </a:spcAft>
              <a:buFontTx/>
              <a:buNone/>
              <a:defRPr/>
            </a:pPr>
            <a:r>
              <a:rPr lang="tr-TR" dirty="0">
                <a:solidFill>
                  <a:schemeClr val="tx2"/>
                </a:solidFill>
              </a:rPr>
              <a:t>                  </a:t>
            </a:r>
            <a:r>
              <a:rPr lang="tr-TR" sz="3600" b="1" dirty="0">
                <a:solidFill>
                  <a:schemeClr val="accent4">
                    <a:lumMod val="75000"/>
                  </a:schemeClr>
                </a:solidFill>
              </a:rPr>
              <a:t>13-14 </a:t>
            </a:r>
            <a:r>
              <a:rPr lang="tr-TR" sz="3600" b="1" dirty="0" smtClean="0">
                <a:solidFill>
                  <a:schemeClr val="accent4">
                    <a:lumMod val="75000"/>
                  </a:schemeClr>
                </a:solidFill>
              </a:rPr>
              <a:t>Yaş</a:t>
            </a:r>
          </a:p>
          <a:p>
            <a:pPr marL="365760" indent="-256032" eaLnBrk="1" fontAlgn="auto" hangingPunct="1">
              <a:spcAft>
                <a:spcPts val="0"/>
              </a:spcAft>
              <a:buFontTx/>
              <a:buNone/>
              <a:defRPr/>
            </a:pPr>
            <a:endParaRPr lang="tr-TR" dirty="0">
              <a:solidFill>
                <a:srgbClr val="FF33CC"/>
              </a:solidFill>
            </a:endParaRPr>
          </a:p>
          <a:p>
            <a:pPr marL="365760" indent="-256032" eaLnBrk="1" fontAlgn="auto" hangingPunct="1">
              <a:spcAft>
                <a:spcPts val="0"/>
              </a:spcAft>
              <a:buFont typeface="Arial" pitchFamily="34" charset="0"/>
              <a:buChar char="•"/>
              <a:defRPr/>
            </a:pPr>
            <a:r>
              <a:rPr lang="tr-TR" sz="3200" b="1" dirty="0" smtClean="0">
                <a:solidFill>
                  <a:srgbClr val="002060"/>
                </a:solidFill>
                <a:latin typeface="Comic Sans MS" pitchFamily="66" charset="0"/>
              </a:rPr>
              <a:t>Üreme organı bölgesinde tüylenme olur.</a:t>
            </a:r>
          </a:p>
          <a:p>
            <a:pPr marL="365760" indent="-256032" eaLnBrk="1" fontAlgn="auto" hangingPunct="1">
              <a:spcAft>
                <a:spcPts val="0"/>
              </a:spcAft>
              <a:buFont typeface="Arial" pitchFamily="34" charset="0"/>
              <a:buChar char="•"/>
              <a:defRPr/>
            </a:pPr>
            <a:r>
              <a:rPr lang="tr-TR" sz="3200" b="1" dirty="0">
                <a:solidFill>
                  <a:srgbClr val="002060"/>
                </a:solidFill>
                <a:latin typeface="Comic Sans MS" pitchFamily="66" charset="0"/>
              </a:rPr>
              <a:t>İ</a:t>
            </a:r>
            <a:r>
              <a:rPr lang="tr-TR" sz="3200" b="1" dirty="0" smtClean="0">
                <a:solidFill>
                  <a:srgbClr val="002060"/>
                </a:solidFill>
                <a:latin typeface="Comic Sans MS" pitchFamily="66" charset="0"/>
              </a:rPr>
              <a:t>lk cinsel rüya görülür.</a:t>
            </a:r>
          </a:p>
          <a:p>
            <a:pPr marL="365760" indent="-256032" eaLnBrk="1" fontAlgn="auto" hangingPunct="1">
              <a:spcAft>
                <a:spcPts val="0"/>
              </a:spcAft>
              <a:buFont typeface="Arial" pitchFamily="34" charset="0"/>
              <a:buChar char="•"/>
              <a:defRPr/>
            </a:pPr>
            <a:r>
              <a:rPr lang="tr-TR" sz="3200" b="1" dirty="0" smtClean="0">
                <a:solidFill>
                  <a:srgbClr val="002060"/>
                </a:solidFill>
                <a:latin typeface="Comic Sans MS" pitchFamily="66" charset="0"/>
              </a:rPr>
              <a:t>Sesinizdeki değişimler devam eder. </a:t>
            </a:r>
            <a:endParaRPr lang="tr-TR" sz="3200" b="1" dirty="0">
              <a:solidFill>
                <a:srgbClr val="002060"/>
              </a:solidFill>
              <a:latin typeface="Comic Sans MS" pitchFamily="66" charset="0"/>
            </a:endParaRPr>
          </a:p>
        </p:txBody>
      </p:sp>
    </p:spTree>
    <p:extLst>
      <p:ext uri="{BB962C8B-B14F-4D97-AF65-F5344CB8AC3E}">
        <p14:creationId xmlns:p14="http://schemas.microsoft.com/office/powerpoint/2010/main" val="1280365300"/>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683568" y="1268760"/>
            <a:ext cx="7773988" cy="5114925"/>
          </a:xfrm>
        </p:spPr>
        <p:txBody>
          <a:bodyPr>
            <a:normAutofit/>
          </a:bodyPr>
          <a:lstStyle/>
          <a:p>
            <a:pPr marL="365760" indent="-256032" eaLnBrk="1" fontAlgn="auto" hangingPunct="1">
              <a:spcAft>
                <a:spcPts val="0"/>
              </a:spcAft>
              <a:buFontTx/>
              <a:buNone/>
              <a:defRPr/>
            </a:pPr>
            <a:r>
              <a:rPr lang="tr-TR" dirty="0">
                <a:solidFill>
                  <a:schemeClr val="tx2"/>
                </a:solidFill>
              </a:rPr>
              <a:t>                  </a:t>
            </a:r>
            <a:r>
              <a:rPr lang="tr-TR" sz="3600" b="1" dirty="0">
                <a:solidFill>
                  <a:schemeClr val="accent4">
                    <a:lumMod val="75000"/>
                  </a:schemeClr>
                </a:solidFill>
              </a:rPr>
              <a:t>15-16 Yaş</a:t>
            </a:r>
          </a:p>
          <a:p>
            <a:pPr marL="365760" indent="-256032" eaLnBrk="1" fontAlgn="auto" hangingPunct="1">
              <a:spcAft>
                <a:spcPts val="0"/>
              </a:spcAft>
              <a:buFont typeface="Arial" pitchFamily="34" charset="0"/>
              <a:buChar char="•"/>
              <a:defRPr/>
            </a:pPr>
            <a:r>
              <a:rPr lang="tr-TR" sz="4000" b="1" dirty="0" smtClean="0">
                <a:solidFill>
                  <a:srgbClr val="002060"/>
                </a:solidFill>
                <a:latin typeface="Comic Sans MS" pitchFamily="66" charset="0"/>
              </a:rPr>
              <a:t>Cildinizin </a:t>
            </a:r>
            <a:r>
              <a:rPr lang="tr-TR" sz="4000" b="1" dirty="0">
                <a:solidFill>
                  <a:srgbClr val="002060"/>
                </a:solidFill>
                <a:latin typeface="Comic Sans MS" pitchFamily="66" charset="0"/>
              </a:rPr>
              <a:t>yapısı değişir. </a:t>
            </a:r>
          </a:p>
          <a:p>
            <a:pPr marL="365760" indent="-256032" eaLnBrk="1" fontAlgn="auto" hangingPunct="1">
              <a:spcAft>
                <a:spcPts val="0"/>
              </a:spcAft>
              <a:buFont typeface="Arial" pitchFamily="34" charset="0"/>
              <a:buChar char="•"/>
              <a:defRPr/>
            </a:pPr>
            <a:r>
              <a:rPr lang="tr-TR" sz="4000" b="1" dirty="0" smtClean="0">
                <a:solidFill>
                  <a:srgbClr val="002060"/>
                </a:solidFill>
                <a:latin typeface="Comic Sans MS" pitchFamily="66" charset="0"/>
              </a:rPr>
              <a:t>Cilt </a:t>
            </a:r>
            <a:r>
              <a:rPr lang="tr-TR" sz="4000" b="1" dirty="0">
                <a:solidFill>
                  <a:srgbClr val="002060"/>
                </a:solidFill>
                <a:latin typeface="Comic Sans MS" pitchFamily="66" charset="0"/>
              </a:rPr>
              <a:t>altı bezi yağ üretmeye </a:t>
            </a:r>
            <a:r>
              <a:rPr lang="tr-TR" sz="4000" b="1" dirty="0" smtClean="0">
                <a:solidFill>
                  <a:srgbClr val="002060"/>
                </a:solidFill>
                <a:latin typeface="Comic Sans MS" pitchFamily="66" charset="0"/>
              </a:rPr>
              <a:t>başlar, yüzünüzde </a:t>
            </a:r>
            <a:r>
              <a:rPr lang="tr-TR" sz="4000" b="1" dirty="0">
                <a:solidFill>
                  <a:srgbClr val="002060"/>
                </a:solidFill>
                <a:latin typeface="Comic Sans MS" pitchFamily="66" charset="0"/>
              </a:rPr>
              <a:t>siyah noktalar ve sivilceler belirir.</a:t>
            </a:r>
          </a:p>
        </p:txBody>
      </p:sp>
    </p:spTree>
    <p:extLst>
      <p:ext uri="{BB962C8B-B14F-4D97-AF65-F5344CB8AC3E}">
        <p14:creationId xmlns:p14="http://schemas.microsoft.com/office/powerpoint/2010/main" val="317965113"/>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fontScale="90000"/>
          </a:bodyPr>
          <a:lstStyle/>
          <a:p>
            <a:pPr eaLnBrk="1" fontAlgn="auto" hangingPunct="1">
              <a:spcAft>
                <a:spcPts val="0"/>
              </a:spcAft>
              <a:defRPr/>
            </a:pPr>
            <a:r>
              <a:rPr lang="tr-TR" sz="4000" dirty="0" smtClean="0">
                <a:solidFill>
                  <a:schemeClr val="tx1"/>
                </a:solidFill>
              </a:rPr>
              <a:t>ERGENLİĞİN TANIMI</a:t>
            </a:r>
            <a:br>
              <a:rPr lang="tr-TR" sz="4000" dirty="0" smtClean="0">
                <a:solidFill>
                  <a:schemeClr val="tx1"/>
                </a:solidFill>
              </a:rPr>
            </a:br>
            <a:endParaRPr lang="tr-TR" sz="4000" dirty="0" smtClean="0">
              <a:solidFill>
                <a:schemeClr val="tx1"/>
              </a:solidFill>
            </a:endParaRPr>
          </a:p>
        </p:txBody>
      </p:sp>
      <p:sp>
        <p:nvSpPr>
          <p:cNvPr id="67587" name="Rectangle 3"/>
          <p:cNvSpPr>
            <a:spLocks noGrp="1" noChangeArrowheads="1"/>
          </p:cNvSpPr>
          <p:nvPr>
            <p:ph type="body" sz="half" idx="2"/>
          </p:nvPr>
        </p:nvSpPr>
        <p:spPr>
          <a:xfrm>
            <a:off x="3995738" y="1052513"/>
            <a:ext cx="4959350" cy="5080000"/>
          </a:xfrm>
        </p:spPr>
        <p:txBody>
          <a:bodyPr>
            <a:noAutofit/>
          </a:bodyPr>
          <a:lstStyle/>
          <a:p>
            <a:pPr marL="365760" indent="-256032" eaLnBrk="1" fontAlgn="auto" hangingPunct="1">
              <a:lnSpc>
                <a:spcPct val="80000"/>
              </a:lnSpc>
              <a:spcAft>
                <a:spcPts val="0"/>
              </a:spcAft>
              <a:buFont typeface="Wingdings 3"/>
              <a:buChar char=""/>
              <a:defRPr/>
            </a:pPr>
            <a:endParaRPr lang="tr-TR" sz="2800" dirty="0" smtClean="0"/>
          </a:p>
          <a:p>
            <a:pPr marL="365760" indent="-256032" eaLnBrk="1" fontAlgn="auto" hangingPunct="1">
              <a:lnSpc>
                <a:spcPct val="80000"/>
              </a:lnSpc>
              <a:spcAft>
                <a:spcPts val="0"/>
              </a:spcAft>
              <a:buFont typeface="Wingdings 3"/>
              <a:buChar char=""/>
              <a:defRPr/>
            </a:pPr>
            <a:r>
              <a:rPr lang="tr-TR" sz="2800" dirty="0" smtClean="0"/>
              <a:t>Ergenlik, çocuklukla yetişkinlik arasında kalan bir “ara dönemdir”. </a:t>
            </a:r>
          </a:p>
          <a:p>
            <a:pPr marL="109728" indent="0" eaLnBrk="1" fontAlgn="auto" hangingPunct="1">
              <a:lnSpc>
                <a:spcPct val="80000"/>
              </a:lnSpc>
              <a:spcAft>
                <a:spcPts val="0"/>
              </a:spcAft>
              <a:buFont typeface="Wingdings 3"/>
              <a:buNone/>
              <a:defRPr/>
            </a:pPr>
            <a:endParaRPr lang="tr-TR" sz="2800" dirty="0" smtClean="0"/>
          </a:p>
          <a:p>
            <a:pPr marL="365760" indent="-256032" eaLnBrk="1" fontAlgn="auto" hangingPunct="1">
              <a:lnSpc>
                <a:spcPct val="80000"/>
              </a:lnSpc>
              <a:spcAft>
                <a:spcPts val="0"/>
              </a:spcAft>
              <a:buClr>
                <a:srgbClr val="2DA2BF"/>
              </a:buClr>
              <a:buFont typeface="Wingdings 3"/>
              <a:buChar char=""/>
              <a:defRPr/>
            </a:pPr>
            <a:r>
              <a:rPr lang="tr-TR" sz="2800" dirty="0">
                <a:solidFill>
                  <a:prstClr val="black"/>
                </a:solidFill>
              </a:rPr>
              <a:t>Buluğ </a:t>
            </a:r>
            <a:r>
              <a:rPr lang="tr-TR" sz="2800" dirty="0" smtClean="0">
                <a:solidFill>
                  <a:prstClr val="black"/>
                </a:solidFill>
              </a:rPr>
              <a:t>(ön </a:t>
            </a:r>
            <a:r>
              <a:rPr lang="tr-TR" sz="2800" dirty="0">
                <a:solidFill>
                  <a:prstClr val="black"/>
                </a:solidFill>
              </a:rPr>
              <a:t>ergenlik) ergenliğin başlarındaki gelişme dönemidir</a:t>
            </a:r>
            <a:r>
              <a:rPr lang="tr-TR" sz="2800" dirty="0" smtClean="0">
                <a:solidFill>
                  <a:prstClr val="black"/>
                </a:solidFill>
              </a:rPr>
              <a:t>.</a:t>
            </a:r>
          </a:p>
          <a:p>
            <a:pPr marL="365760" indent="-256032" eaLnBrk="1" fontAlgn="auto" hangingPunct="1">
              <a:lnSpc>
                <a:spcPct val="80000"/>
              </a:lnSpc>
              <a:spcAft>
                <a:spcPts val="0"/>
              </a:spcAft>
              <a:buClr>
                <a:srgbClr val="2DA2BF"/>
              </a:buClr>
              <a:buFont typeface="Wingdings 3"/>
              <a:buChar char=""/>
              <a:defRPr/>
            </a:pPr>
            <a:endParaRPr lang="tr-TR" sz="2800" dirty="0" smtClean="0"/>
          </a:p>
          <a:p>
            <a:pPr marL="365760" indent="-256032" eaLnBrk="1" fontAlgn="auto" hangingPunct="1">
              <a:lnSpc>
                <a:spcPct val="80000"/>
              </a:lnSpc>
              <a:spcAft>
                <a:spcPts val="0"/>
              </a:spcAft>
              <a:buFont typeface="Wingdings 3"/>
              <a:buChar char=""/>
              <a:defRPr/>
            </a:pPr>
            <a:r>
              <a:rPr lang="tr-TR" sz="2800" dirty="0" smtClean="0"/>
              <a:t>Ergenlik, bedenin büyümesinin sona ermesi ile biter.</a:t>
            </a:r>
          </a:p>
        </p:txBody>
      </p:sp>
      <p:pic>
        <p:nvPicPr>
          <p:cNvPr id="10244" name="Picture 2" descr="http://t0.gstatic.com/images?q=tbn:ANd9GcRaOcfR7R4kru4swdWM4gCJYi-lfLzW3IxvdbhcLl9ParlsLDH63inoQEX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557338"/>
            <a:ext cx="294640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92437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675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67587">
                                            <p:txEl>
                                              <p:pRg st="1" end="1"/>
                                            </p:txEl>
                                          </p:spTgt>
                                        </p:tgtEl>
                                        <p:attrNameLst>
                                          <p:attrName>style.visibility</p:attrName>
                                        </p:attrNameLst>
                                      </p:cBhvr>
                                      <p:to>
                                        <p:strVal val="visible"/>
                                      </p:to>
                                    </p:set>
                                    <p:animEffect transition="in" filter="dissolve">
                                      <p:cBhvr>
                                        <p:cTn id="11" dur="500"/>
                                        <p:tgtEl>
                                          <p:spTgt spid="67587">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67587">
                                            <p:txEl>
                                              <p:pRg st="3" end="3"/>
                                            </p:txEl>
                                          </p:spTgt>
                                        </p:tgtEl>
                                        <p:attrNameLst>
                                          <p:attrName>style.visibility</p:attrName>
                                        </p:attrNameLst>
                                      </p:cBhvr>
                                      <p:to>
                                        <p:strVal val="visible"/>
                                      </p:to>
                                    </p:set>
                                    <p:animEffect transition="in" filter="dissolve">
                                      <p:cBhvr>
                                        <p:cTn id="16" dur="500"/>
                                        <p:tgtEl>
                                          <p:spTgt spid="67587">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67587">
                                            <p:txEl>
                                              <p:pRg st="5" end="5"/>
                                            </p:txEl>
                                          </p:spTgt>
                                        </p:tgtEl>
                                        <p:attrNameLst>
                                          <p:attrName>style.visibility</p:attrName>
                                        </p:attrNameLst>
                                      </p:cBhvr>
                                      <p:to>
                                        <p:strVal val="visible"/>
                                      </p:to>
                                    </p:set>
                                    <p:animEffect transition="in" filter="dissolve">
                                      <p:cBhvr>
                                        <p:cTn id="21" dur="500"/>
                                        <p:tgtEl>
                                          <p:spTgt spid="675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171451" y="1484784"/>
            <a:ext cx="8491538"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tr-TR" sz="6000" b="1" dirty="0">
                <a:solidFill>
                  <a:srgbClr val="660033"/>
                </a:solidFill>
                <a:latin typeface="Arial Black" pitchFamily="34" charset="0"/>
              </a:rPr>
              <a:t>BEDEN DEĞİŞİMİNE</a:t>
            </a:r>
          </a:p>
          <a:p>
            <a:pPr algn="ctr"/>
            <a:r>
              <a:rPr lang="tr-TR" sz="6000" b="1" dirty="0">
                <a:solidFill>
                  <a:srgbClr val="660033"/>
                </a:solidFill>
                <a:latin typeface="Arial Black" pitchFamily="34" charset="0"/>
              </a:rPr>
              <a:t> TEPKİLER</a:t>
            </a:r>
          </a:p>
        </p:txBody>
      </p:sp>
      <p:pic>
        <p:nvPicPr>
          <p:cNvPr id="348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5" y="2924945"/>
            <a:ext cx="2434804" cy="393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606620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51202"/>
                                        </p:tgtEl>
                                        <p:attrNameLst>
                                          <p:attrName>style.visibility</p:attrName>
                                        </p:attrNameLst>
                                      </p:cBhvr>
                                      <p:to>
                                        <p:strVal val="visible"/>
                                      </p:to>
                                    </p:set>
                                    <p:anim to="" calcmode="lin" valueType="num">
                                      <p:cBhvr>
                                        <p:cTn id="7" dur="1" fill="hold"/>
                                        <p:tgtEl>
                                          <p:spTgt spid="5120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Robot Windows Başlangıcı.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757238" y="381000"/>
            <a:ext cx="7596187" cy="1938338"/>
          </a:xfrm>
          <a:prstGeom prst="rect">
            <a:avLst/>
          </a:prstGeom>
          <a:noFill/>
          <a:ln>
            <a:noFill/>
          </a:ln>
          <a:effectLst/>
          <a:extLst/>
        </p:spPr>
        <p:txBody>
          <a:bodyPr wrap="none">
            <a:spAutoFit/>
          </a:bodyPr>
          <a:lstStyle/>
          <a:p>
            <a:pPr algn="ctr" eaLnBrk="0" hangingPunct="0">
              <a:defRPr/>
            </a:pPr>
            <a:endParaRPr lang="tr-TR" sz="4000" b="1" dirty="0">
              <a:solidFill>
                <a:srgbClr val="660033"/>
              </a:solidFill>
              <a:effectLst>
                <a:outerShdw blurRad="38100" dist="38100" dir="2700000" algn="tl">
                  <a:srgbClr val="C0C0C0"/>
                </a:outerShdw>
              </a:effectLst>
              <a:latin typeface="+mn-lt"/>
            </a:endParaRPr>
          </a:p>
          <a:p>
            <a:pPr algn="ctr" eaLnBrk="0" hangingPunct="0">
              <a:defRPr/>
            </a:pPr>
            <a:r>
              <a:rPr lang="tr-TR" sz="4000" b="1" dirty="0">
                <a:solidFill>
                  <a:srgbClr val="660033"/>
                </a:solidFill>
                <a:effectLst>
                  <a:outerShdw blurRad="38100" dist="38100" dir="2700000" algn="tl">
                    <a:srgbClr val="C0C0C0"/>
                  </a:outerShdw>
                </a:effectLst>
                <a:latin typeface="+mn-lt"/>
              </a:rPr>
              <a:t> BEDENİNİN NASIL GÖRÜNDÜĞÜ</a:t>
            </a:r>
          </a:p>
          <a:p>
            <a:pPr algn="ctr" eaLnBrk="0" hangingPunct="0">
              <a:defRPr/>
            </a:pPr>
            <a:r>
              <a:rPr lang="tr-TR" sz="4000" b="1" dirty="0">
                <a:solidFill>
                  <a:srgbClr val="660033"/>
                </a:solidFill>
                <a:effectLst>
                  <a:outerShdw blurRad="38100" dist="38100" dir="2700000" algn="tl">
                    <a:srgbClr val="C0C0C0"/>
                  </a:outerShdw>
                </a:effectLst>
                <a:latin typeface="+mn-lt"/>
              </a:rPr>
              <a:t> ERGEN İÇİN ÇOK ÖNEMLİDİR! </a:t>
            </a:r>
          </a:p>
        </p:txBody>
      </p:sp>
      <p:sp>
        <p:nvSpPr>
          <p:cNvPr id="35843" name="Dikdörtgen 1"/>
          <p:cNvSpPr>
            <a:spLocks noChangeArrowheads="1"/>
          </p:cNvSpPr>
          <p:nvPr/>
        </p:nvSpPr>
        <p:spPr bwMode="auto">
          <a:xfrm>
            <a:off x="3203575" y="2924175"/>
            <a:ext cx="3960813"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65125" indent="-255588" algn="ctr">
              <a:lnSpc>
                <a:spcPct val="90000"/>
              </a:lnSpc>
              <a:spcBef>
                <a:spcPts val="400"/>
              </a:spcBef>
              <a:buClr>
                <a:srgbClr val="2DA2BF"/>
              </a:buClr>
              <a:buSzPct val="68000"/>
            </a:pPr>
            <a:r>
              <a:rPr lang="tr-TR" sz="3600">
                <a:solidFill>
                  <a:srgbClr val="000000"/>
                </a:solidFill>
                <a:latin typeface="Trebuchet MS" pitchFamily="34" charset="0"/>
              </a:rPr>
              <a:t>  Ergenlik döneminde fiziksel görünümle ilgili hassasiyet yüksektir.</a:t>
            </a:r>
          </a:p>
        </p:txBody>
      </p:sp>
      <p:pic>
        <p:nvPicPr>
          <p:cNvPr id="358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2924175"/>
            <a:ext cx="1966912"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51900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54274"/>
                                        </p:tgtEl>
                                        <p:attrNameLst>
                                          <p:attrName>style.visibility</p:attrName>
                                        </p:attrNameLst>
                                      </p:cBhvr>
                                      <p:to>
                                        <p:strVal val="visible"/>
                                      </p:to>
                                    </p:set>
                                    <p:anim to="" calcmode="lin" valueType="num">
                                      <p:cBhvr>
                                        <p:cTn id="7" dur="1" fill="hold"/>
                                        <p:tgtEl>
                                          <p:spTgt spid="54274"/>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Robot Windows Başlangıcı.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İçerik Yer Tutucusu 2"/>
          <p:cNvSpPr>
            <a:spLocks noGrp="1"/>
          </p:cNvSpPr>
          <p:nvPr>
            <p:ph idx="1"/>
          </p:nvPr>
        </p:nvSpPr>
        <p:spPr/>
        <p:txBody>
          <a:bodyPr/>
          <a:lstStyle/>
          <a:p>
            <a:pPr marL="109538" indent="0" algn="ctr" eaLnBrk="1" hangingPunct="1">
              <a:buFont typeface="Wingdings 3" pitchFamily="18" charset="2"/>
              <a:buNone/>
            </a:pPr>
            <a:r>
              <a:rPr lang="tr-TR" sz="3600" smtClean="0"/>
              <a:t>Arkadaşlarının </a:t>
            </a:r>
            <a:r>
              <a:rPr lang="tr-TR" sz="3600" smtClean="0">
                <a:solidFill>
                  <a:srgbClr val="000000"/>
                </a:solidFill>
              </a:rPr>
              <a:t>dış görünüşleri ile alay eden ergenlerin, aslında kendi fiziksel kusurlarına çok duyarlı olduğu ve </a:t>
            </a:r>
            <a:r>
              <a:rPr lang="tr-TR" sz="3600" u="sng" smtClean="0">
                <a:solidFill>
                  <a:srgbClr val="000000"/>
                </a:solidFill>
              </a:rPr>
              <a:t>bu durumu kapatmak için</a:t>
            </a:r>
            <a:r>
              <a:rPr lang="tr-TR" sz="3600" smtClean="0">
                <a:solidFill>
                  <a:srgbClr val="000000"/>
                </a:solidFill>
              </a:rPr>
              <a:t> bu davranışları sergilediği görülmektedir.</a:t>
            </a:r>
            <a:endParaRPr lang="tr-TR" sz="3600" smtClean="0"/>
          </a:p>
        </p:txBody>
      </p:sp>
      <p:sp>
        <p:nvSpPr>
          <p:cNvPr id="2" name="Başlık 1"/>
          <p:cNvSpPr>
            <a:spLocks noGrp="1"/>
          </p:cNvSpPr>
          <p:nvPr>
            <p:ph type="title"/>
          </p:nvPr>
        </p:nvSpPr>
        <p:spPr/>
        <p:txBody>
          <a:bodyPr/>
          <a:lstStyle/>
          <a:p>
            <a:pPr algn="ctr" eaLnBrk="1" fontAlgn="auto" hangingPunct="1">
              <a:spcAft>
                <a:spcPts val="0"/>
              </a:spcAft>
              <a:defRPr/>
            </a:pPr>
            <a:r>
              <a:rPr lang="tr-TR" sz="4800" cap="all" dirty="0">
                <a:ln w="500">
                  <a:solidFill>
                    <a:srgbClr val="B13F9A">
                      <a:shade val="20000"/>
                      <a:satMod val="120000"/>
                    </a:srgbClr>
                  </a:solidFill>
                </a:ln>
                <a:solidFill>
                  <a:srgbClr val="FF0000"/>
                </a:solidFill>
                <a:effectLst/>
                <a:latin typeface="Trebuchet MS"/>
              </a:rPr>
              <a:t>DİKKAT DİKKAT!</a:t>
            </a:r>
            <a:endParaRPr lang="tr-TR" sz="7200" dirty="0">
              <a:solidFill>
                <a:srgbClr val="FF0000"/>
              </a:solidFill>
            </a:endParaRPr>
          </a:p>
        </p:txBody>
      </p:sp>
    </p:spTree>
    <p:extLst>
      <p:ext uri="{BB962C8B-B14F-4D97-AF65-F5344CB8AC3E}">
        <p14:creationId xmlns:p14="http://schemas.microsoft.com/office/powerpoint/2010/main" val="885881831"/>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İçerik Yer Tutucusu 2"/>
          <p:cNvSpPr>
            <a:spLocks noGrp="1"/>
          </p:cNvSpPr>
          <p:nvPr>
            <p:ph idx="1"/>
          </p:nvPr>
        </p:nvSpPr>
        <p:spPr/>
        <p:txBody>
          <a:bodyPr>
            <a:normAutofit/>
          </a:bodyPr>
          <a:lstStyle/>
          <a:p>
            <a:pPr eaLnBrk="1" hangingPunct="1"/>
            <a:r>
              <a:rPr lang="tr-TR" smtClean="0"/>
              <a:t>Fiziki görünümünüzle ilgili siz ne kadar hassassanız, arkadaşlarınız da bir o kadar hassas!</a:t>
            </a:r>
          </a:p>
          <a:p>
            <a:pPr eaLnBrk="1" hangingPunct="1"/>
            <a:r>
              <a:rPr lang="tr-TR" smtClean="0"/>
              <a:t>Dış görünüşünüzle ilgili espri yapılmasından rahatsız oluyorsanız, siz de arkadaşlarınıza bu tarz espri ve şakalar yapmayın! </a:t>
            </a:r>
          </a:p>
          <a:p>
            <a:pPr eaLnBrk="1" hangingPunct="1"/>
            <a:r>
              <a:rPr lang="tr-TR" smtClean="0"/>
              <a:t>Dış görünümü ile ilgili isimler, lakaplar uydurmayın! Bu sizin için ne kadar kırıcı ise diğerleri için de o kadar kırıcı!</a:t>
            </a:r>
          </a:p>
        </p:txBody>
      </p:sp>
      <p:sp>
        <p:nvSpPr>
          <p:cNvPr id="2" name="Başlık 1"/>
          <p:cNvSpPr>
            <a:spLocks noGrp="1"/>
          </p:cNvSpPr>
          <p:nvPr>
            <p:ph type="title"/>
          </p:nvPr>
        </p:nvSpPr>
        <p:spPr/>
        <p:txBody>
          <a:bodyPr/>
          <a:lstStyle/>
          <a:p>
            <a:pPr eaLnBrk="1" hangingPunct="1">
              <a:defRPr/>
            </a:pPr>
            <a:r>
              <a:rPr lang="tr-TR" dirty="0" smtClean="0">
                <a:solidFill>
                  <a:srgbClr val="FF0000"/>
                </a:solidFill>
              </a:rPr>
              <a:t>UNUTMAYIN!</a:t>
            </a:r>
            <a:endParaRPr lang="tr-TR" dirty="0">
              <a:solidFill>
                <a:srgbClr val="FF0000"/>
              </a:solidFill>
            </a:endParaRPr>
          </a:p>
        </p:txBody>
      </p:sp>
    </p:spTree>
    <p:extLst>
      <p:ext uri="{BB962C8B-B14F-4D97-AF65-F5344CB8AC3E}">
        <p14:creationId xmlns:p14="http://schemas.microsoft.com/office/powerpoint/2010/main" val="3691342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2248347"/>
            <a:ext cx="8640959" cy="3877815"/>
          </a:xfrm>
        </p:spPr>
        <p:txBody>
          <a:bodyPr>
            <a:normAutofit/>
          </a:bodyPr>
          <a:lstStyle/>
          <a:p>
            <a:pPr marL="0" indent="0" algn="ctr">
              <a:buNone/>
            </a:pPr>
            <a:r>
              <a:rPr lang="tr-TR" sz="4400" dirty="0" smtClean="0">
                <a:solidFill>
                  <a:srgbClr val="FF0000"/>
                </a:solidFill>
              </a:rPr>
              <a:t>ERGENLİK DÖNEMİNDE SOSYAL- DUYGUSAL DEĞİŞMELER</a:t>
            </a:r>
            <a:endParaRPr lang="tr-TR" sz="4400" dirty="0">
              <a:solidFill>
                <a:srgbClr val="FF0000"/>
              </a:solidFill>
            </a:endParaRPr>
          </a:p>
        </p:txBody>
      </p:sp>
    </p:spTree>
    <p:extLst>
      <p:ext uri="{BB962C8B-B14F-4D97-AF65-F5344CB8AC3E}">
        <p14:creationId xmlns:p14="http://schemas.microsoft.com/office/powerpoint/2010/main" val="3584163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idx="1"/>
          </p:nvPr>
        </p:nvSpPr>
        <p:spPr>
          <a:xfrm>
            <a:off x="468313" y="1196975"/>
            <a:ext cx="8218487" cy="4810125"/>
          </a:xfrm>
        </p:spPr>
        <p:txBody>
          <a:bodyPr/>
          <a:lstStyle/>
          <a:p>
            <a:pPr eaLnBrk="1" hangingPunct="1">
              <a:lnSpc>
                <a:spcPct val="90000"/>
              </a:lnSpc>
              <a:buFont typeface="Arial" pitchFamily="34" charset="0"/>
              <a:buChar char="•"/>
            </a:pPr>
            <a:endParaRPr lang="tr-TR" sz="3600" dirty="0" smtClean="0">
              <a:latin typeface="Trebuchet MS" pitchFamily="34" charset="0"/>
            </a:endParaRPr>
          </a:p>
          <a:p>
            <a:pPr eaLnBrk="1" hangingPunct="1">
              <a:lnSpc>
                <a:spcPct val="90000"/>
              </a:lnSpc>
              <a:buFont typeface="Arial" pitchFamily="34" charset="0"/>
              <a:buChar char="•"/>
            </a:pPr>
            <a:endParaRPr lang="tr-TR" sz="3600" dirty="0">
              <a:latin typeface="Trebuchet MS" pitchFamily="34" charset="0"/>
            </a:endParaRPr>
          </a:p>
          <a:p>
            <a:pPr>
              <a:lnSpc>
                <a:spcPct val="90000"/>
              </a:lnSpc>
            </a:pPr>
            <a:r>
              <a:rPr lang="tr-TR" sz="3600" dirty="0" smtClean="0">
                <a:latin typeface="Trebuchet MS" pitchFamily="34" charset="0"/>
              </a:rPr>
              <a:t>Kimlik arayışı içine girilir.</a:t>
            </a:r>
          </a:p>
          <a:p>
            <a:pPr>
              <a:lnSpc>
                <a:spcPct val="90000"/>
              </a:lnSpc>
            </a:pPr>
            <a:r>
              <a:rPr lang="tr-TR" sz="3600" dirty="0" smtClean="0">
                <a:latin typeface="Trebuchet MS" pitchFamily="34" charset="0"/>
              </a:rPr>
              <a:t>Bir gruba dahil olma ve arkadaşlık ilişkileri çok önemlidir.</a:t>
            </a:r>
          </a:p>
          <a:p>
            <a:pPr>
              <a:lnSpc>
                <a:spcPct val="90000"/>
              </a:lnSpc>
            </a:pPr>
            <a:r>
              <a:rPr lang="tr-TR" sz="3600" dirty="0" smtClean="0">
                <a:latin typeface="Trebuchet MS" pitchFamily="34" charset="0"/>
              </a:rPr>
              <a:t>Duygular çok üst düzeyde yaşanmaya başlanır.</a:t>
            </a:r>
          </a:p>
        </p:txBody>
      </p:sp>
      <p:pic>
        <p:nvPicPr>
          <p:cNvPr id="4" name="Picture 3" descr="j008905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4138188"/>
            <a:ext cx="2504628"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599450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ext Box 3"/>
          <p:cNvSpPr txBox="1">
            <a:spLocks noChangeArrowheads="1"/>
          </p:cNvSpPr>
          <p:nvPr/>
        </p:nvSpPr>
        <p:spPr bwMode="auto">
          <a:xfrm>
            <a:off x="0" y="404664"/>
            <a:ext cx="9144000" cy="3416320"/>
          </a:xfrm>
          <a:prstGeom prst="rect">
            <a:avLst/>
          </a:prstGeom>
          <a:noFill/>
          <a:ln>
            <a:noFill/>
          </a:ln>
          <a:effectLst/>
          <a:extLst/>
        </p:spPr>
        <p:txBody>
          <a:bodyPr>
            <a:spAutoFit/>
          </a:bodyPr>
          <a:lstStyle/>
          <a:p>
            <a:pPr algn="ctr" eaLnBrk="0" hangingPunct="0">
              <a:defRPr/>
            </a:pPr>
            <a:r>
              <a:rPr lang="tr-TR" sz="3600" b="1" dirty="0" smtClean="0">
                <a:solidFill>
                  <a:srgbClr val="000000"/>
                </a:solidFill>
                <a:effectLst>
                  <a:outerShdw blurRad="38100" dist="38100" dir="2700000" algn="tl">
                    <a:srgbClr val="FFFFFF"/>
                  </a:outerShdw>
                </a:effectLst>
                <a:latin typeface="+mn-lt"/>
              </a:rPr>
              <a:t>Dengeli Ve Uyumlu İlkokul Çocuğu Gider,</a:t>
            </a:r>
          </a:p>
          <a:p>
            <a:pPr algn="ctr" eaLnBrk="0" hangingPunct="0">
              <a:defRPr/>
            </a:pPr>
            <a:r>
              <a:rPr lang="tr-TR" sz="3600" b="1" dirty="0" smtClean="0">
                <a:solidFill>
                  <a:srgbClr val="000000"/>
                </a:solidFill>
                <a:effectLst>
                  <a:outerShdw blurRad="38100" dist="38100" dir="2700000" algn="tl">
                    <a:srgbClr val="FFFFFF"/>
                  </a:outerShdw>
                </a:effectLst>
                <a:latin typeface="+mn-lt"/>
              </a:rPr>
              <a:t>Yerine Oldukça Tedirgin,</a:t>
            </a:r>
          </a:p>
          <a:p>
            <a:pPr algn="ctr" eaLnBrk="0" hangingPunct="0">
              <a:defRPr/>
            </a:pPr>
            <a:r>
              <a:rPr lang="tr-TR" sz="3600" b="1" dirty="0" smtClean="0">
                <a:solidFill>
                  <a:srgbClr val="000000"/>
                </a:solidFill>
                <a:effectLst>
                  <a:outerShdw blurRad="38100" dist="38100" dir="2700000" algn="tl">
                    <a:srgbClr val="FFFFFF"/>
                  </a:outerShdw>
                </a:effectLst>
                <a:latin typeface="+mn-lt"/>
              </a:rPr>
              <a:t>Güç Beğenen Ve</a:t>
            </a:r>
          </a:p>
          <a:p>
            <a:pPr algn="ctr" eaLnBrk="0" hangingPunct="0">
              <a:defRPr/>
            </a:pPr>
            <a:r>
              <a:rPr lang="tr-TR" sz="3600" b="1" dirty="0" smtClean="0">
                <a:solidFill>
                  <a:srgbClr val="000000"/>
                </a:solidFill>
                <a:effectLst>
                  <a:outerShdw blurRad="38100" dist="38100" dir="2700000" algn="tl">
                    <a:srgbClr val="FFFFFF"/>
                  </a:outerShdw>
                </a:effectLst>
                <a:latin typeface="+mn-lt"/>
              </a:rPr>
              <a:t> Çabuk Tepki </a:t>
            </a:r>
          </a:p>
          <a:p>
            <a:pPr algn="ctr" eaLnBrk="0" hangingPunct="0">
              <a:defRPr/>
            </a:pPr>
            <a:r>
              <a:rPr lang="tr-TR" sz="3600" b="1" dirty="0" smtClean="0">
                <a:solidFill>
                  <a:srgbClr val="000000"/>
                </a:solidFill>
                <a:effectLst>
                  <a:outerShdw blurRad="38100" dist="38100" dir="2700000" algn="tl">
                    <a:srgbClr val="FFFFFF"/>
                  </a:outerShdw>
                </a:effectLst>
                <a:latin typeface="+mn-lt"/>
              </a:rPr>
              <a:t>Gösteren Bir Genç Gelir</a:t>
            </a:r>
            <a:endParaRPr lang="tr-TR" sz="3600" b="1" dirty="0">
              <a:solidFill>
                <a:srgbClr val="000000"/>
              </a:solidFill>
              <a:effectLst>
                <a:outerShdw blurRad="38100" dist="38100" dir="2700000" algn="tl">
                  <a:srgbClr val="FFFFFF"/>
                </a:outerShdw>
              </a:effectLst>
              <a:latin typeface="+mn-lt"/>
            </a:endParaRPr>
          </a:p>
        </p:txBody>
      </p:sp>
      <p:pic>
        <p:nvPicPr>
          <p:cNvPr id="6146" name="Picture 2" descr="C:\Users\NALBANTLAR\Desktop\4105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077072"/>
            <a:ext cx="3016374" cy="2423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45680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62467"/>
                                        </p:tgtEl>
                                        <p:attrNameLst>
                                          <p:attrName>style.visibility</p:attrName>
                                        </p:attrNameLst>
                                      </p:cBhvr>
                                      <p:to>
                                        <p:strVal val="visible"/>
                                      </p:to>
                                    </p:set>
                                    <p:anim to="" calcmode="lin" valueType="num">
                                      <p:cBhvr>
                                        <p:cTn id="7" dur="1" fill="hold"/>
                                        <p:tgtEl>
                                          <p:spTgt spid="62467"/>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Gizem varsayılan s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304800" y="0"/>
            <a:ext cx="8839200" cy="5016758"/>
          </a:xfrm>
          <a:prstGeom prst="rect">
            <a:avLst/>
          </a:prstGeom>
          <a:noFill/>
          <a:ln>
            <a:noFill/>
          </a:ln>
          <a:effectLst/>
          <a:extLst/>
        </p:spPr>
        <p:txBody>
          <a:bodyPr>
            <a:spAutoFit/>
          </a:bodyPr>
          <a:lstStyle/>
          <a:p>
            <a:pPr algn="ctr" eaLnBrk="0" hangingPunct="0">
              <a:defRPr/>
            </a:pPr>
            <a:r>
              <a:rPr lang="tr-TR" sz="8000" b="1" dirty="0">
                <a:solidFill>
                  <a:srgbClr val="FF3300"/>
                </a:solidFill>
                <a:effectLst>
                  <a:outerShdw blurRad="38100" dist="38100" dir="2700000" algn="tl">
                    <a:srgbClr val="C0C0C0"/>
                  </a:outerShdw>
                </a:effectLst>
                <a:latin typeface="+mn-lt"/>
              </a:rPr>
              <a:t>DUYGULAR HIZLA </a:t>
            </a:r>
          </a:p>
          <a:p>
            <a:pPr algn="ctr" eaLnBrk="0" hangingPunct="0">
              <a:defRPr/>
            </a:pPr>
            <a:r>
              <a:rPr lang="tr-TR" sz="8000" b="1" dirty="0">
                <a:solidFill>
                  <a:srgbClr val="FF3300"/>
                </a:solidFill>
                <a:effectLst>
                  <a:outerShdw blurRad="38100" dist="38100" dir="2700000" algn="tl">
                    <a:srgbClr val="C0C0C0"/>
                  </a:outerShdw>
                </a:effectLst>
                <a:latin typeface="+mn-lt"/>
              </a:rPr>
              <a:t>İNİŞ ÇIKIŞ GÖSTERİR</a:t>
            </a:r>
          </a:p>
        </p:txBody>
      </p:sp>
      <p:graphicFrame>
        <p:nvGraphicFramePr>
          <p:cNvPr id="63491" name="Object 40"/>
          <p:cNvGraphicFramePr>
            <a:graphicFrameLocks noChangeAspect="1"/>
          </p:cNvGraphicFramePr>
          <p:nvPr/>
        </p:nvGraphicFramePr>
        <p:xfrm>
          <a:off x="304800" y="1752600"/>
          <a:ext cx="2057400" cy="2049463"/>
        </p:xfrm>
        <a:graphic>
          <a:graphicData uri="http://schemas.openxmlformats.org/presentationml/2006/ole">
            <mc:AlternateContent xmlns:mc="http://schemas.openxmlformats.org/markup-compatibility/2006">
              <mc:Choice xmlns:v="urn:schemas-microsoft-com:vml" Requires="v">
                <p:oleObj spid="_x0000_s2122" name="Clip" r:id="rId6" imgW="804672" imgH="801929" progId="">
                  <p:embed/>
                </p:oleObj>
              </mc:Choice>
              <mc:Fallback>
                <p:oleObj name="Clip" r:id="rId6" imgW="804672" imgH="801929"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752600"/>
                        <a:ext cx="2057400" cy="2049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3492" name="Line 4"/>
          <p:cNvSpPr>
            <a:spLocks noChangeShapeType="1"/>
          </p:cNvSpPr>
          <p:nvPr/>
        </p:nvSpPr>
        <p:spPr bwMode="auto">
          <a:xfrm flipH="1" flipV="1">
            <a:off x="990600" y="4114800"/>
            <a:ext cx="0" cy="24384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63493" name="Line 5"/>
          <p:cNvSpPr>
            <a:spLocks noChangeShapeType="1"/>
          </p:cNvSpPr>
          <p:nvPr/>
        </p:nvSpPr>
        <p:spPr bwMode="auto">
          <a:xfrm>
            <a:off x="8610600" y="838200"/>
            <a:ext cx="0" cy="30480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graphicFrame>
        <p:nvGraphicFramePr>
          <p:cNvPr id="63495" name="Object 41"/>
          <p:cNvGraphicFramePr>
            <a:graphicFrameLocks noChangeAspect="1"/>
          </p:cNvGraphicFramePr>
          <p:nvPr/>
        </p:nvGraphicFramePr>
        <p:xfrm>
          <a:off x="7532688" y="4913313"/>
          <a:ext cx="1611312" cy="1604962"/>
        </p:xfrm>
        <a:graphic>
          <a:graphicData uri="http://schemas.openxmlformats.org/presentationml/2006/ole">
            <mc:AlternateContent xmlns:mc="http://schemas.openxmlformats.org/markup-compatibility/2006">
              <mc:Choice xmlns:v="urn:schemas-microsoft-com:vml" Requires="v">
                <p:oleObj spid="_x0000_s2123" name="Clip" r:id="rId8" imgW="1890000" imgH="1890000" progId="">
                  <p:embed/>
                </p:oleObj>
              </mc:Choice>
              <mc:Fallback>
                <p:oleObj name="Clip" r:id="rId8" imgW="1890000" imgH="189000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32688" y="4913313"/>
                        <a:ext cx="1611312" cy="1604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76499588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63490"/>
                                        </p:tgtEl>
                                        <p:attrNameLst>
                                          <p:attrName>style.visibility</p:attrName>
                                        </p:attrNameLst>
                                      </p:cBhvr>
                                      <p:to>
                                        <p:strVal val="visible"/>
                                      </p:to>
                                    </p:set>
                                    <p:anim to="" calcmode="lin" valueType="num">
                                      <p:cBhvr>
                                        <p:cTn id="7" dur="1" fill="hold"/>
                                        <p:tgtEl>
                                          <p:spTgt spid="63490"/>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LAZER.WAV"/>
                                        </p:tgtEl>
                                      </p:cMediaNode>
                                    </p:audio>
                                  </p:subTnLst>
                                </p:cTn>
                              </p:par>
                            </p:childTnLst>
                          </p:cTn>
                        </p:par>
                        <p:par>
                          <p:cTn id="8" fill="hold" nodeType="afterGroup">
                            <p:stCondLst>
                              <p:cond delay="500"/>
                            </p:stCondLst>
                            <p:childTnLst>
                              <p:par>
                                <p:cTn id="9" presetID="24" presetClass="entr" presetSubtype="0" fill="hold" nodeType="afterEffect">
                                  <p:stCondLst>
                                    <p:cond delay="0"/>
                                  </p:stCondLst>
                                  <p:childTnLst>
                                    <p:set>
                                      <p:cBhvr>
                                        <p:cTn id="10" dur="1" fill="hold">
                                          <p:stCondLst>
                                            <p:cond delay="499"/>
                                          </p:stCondLst>
                                        </p:cTn>
                                        <p:tgtEl>
                                          <p:spTgt spid="63491"/>
                                        </p:tgtEl>
                                        <p:attrNameLst>
                                          <p:attrName>style.visibility</p:attrName>
                                        </p:attrNameLst>
                                      </p:cBhvr>
                                      <p:to>
                                        <p:strVal val="visible"/>
                                      </p:to>
                                    </p:set>
                                    <p:anim to="" calcmode="lin" valueType="num">
                                      <p:cBhvr>
                                        <p:cTn id="11" dur="1" fill="hold"/>
                                        <p:tgtEl>
                                          <p:spTgt spid="63491"/>
                                        </p:tgtEl>
                                        <p:attrNameLst>
                                          <p:attrName/>
                                        </p:attrNameLst>
                                      </p:cBhvr>
                                    </p:anim>
                                  </p:childTnLst>
                                  <p:subTnLst>
                                    <p:audio>
                                      <p:cMediaNode>
                                        <p:cTn display="0" masterRel="sameClick">
                                          <p:stCondLst>
                                            <p:cond evt="begin" delay="0">
                                              <p:tn val="9"/>
                                            </p:cond>
                                          </p:stCondLst>
                                          <p:endCondLst>
                                            <p:cond evt="onStopAudio" delay="0">
                                              <p:tgtEl>
                                                <p:sldTgt/>
                                              </p:tgtEl>
                                            </p:cond>
                                          </p:endCondLst>
                                        </p:cTn>
                                        <p:tgtEl>
                                          <p:sndTgt r:embed="rId4" name="ANISES.WAV"/>
                                        </p:tgtEl>
                                      </p:cMediaNode>
                                    </p:audio>
                                  </p:subTnLst>
                                </p:cTn>
                              </p:par>
                            </p:childTnLst>
                          </p:cTn>
                        </p:par>
                        <p:par>
                          <p:cTn id="12" fill="hold" nodeType="afterGroup">
                            <p:stCondLst>
                              <p:cond delay="1000"/>
                            </p:stCondLst>
                            <p:childTnLst>
                              <p:par>
                                <p:cTn id="13" presetID="24" presetClass="entr" presetSubtype="0" fill="hold" grpId="0" nodeType="afterEffect">
                                  <p:stCondLst>
                                    <p:cond delay="0"/>
                                  </p:stCondLst>
                                  <p:childTnLst>
                                    <p:set>
                                      <p:cBhvr>
                                        <p:cTn id="14" dur="1" fill="hold">
                                          <p:stCondLst>
                                            <p:cond delay="499"/>
                                          </p:stCondLst>
                                        </p:cTn>
                                        <p:tgtEl>
                                          <p:spTgt spid="63492"/>
                                        </p:tgtEl>
                                        <p:attrNameLst>
                                          <p:attrName>style.visibility</p:attrName>
                                        </p:attrNameLst>
                                      </p:cBhvr>
                                      <p:to>
                                        <p:strVal val="visible"/>
                                      </p:to>
                                    </p:set>
                                    <p:anim to="" calcmode="lin" valueType="num">
                                      <p:cBhvr>
                                        <p:cTn id="15" dur="1" fill="hold"/>
                                        <p:tgtEl>
                                          <p:spTgt spid="63492"/>
                                        </p:tgtEl>
                                        <p:attrNameLst>
                                          <p:attrName/>
                                        </p:attrNameLst>
                                      </p:cBhvr>
                                    </p:anim>
                                  </p:childTnLst>
                                  <p:subTnLst>
                                    <p:audio>
                                      <p:cMediaNode>
                                        <p:cTn display="0" masterRel="sameClick">
                                          <p:stCondLst>
                                            <p:cond evt="begin" delay="0">
                                              <p:tn val="13"/>
                                            </p:cond>
                                          </p:stCondLst>
                                          <p:endCondLst>
                                            <p:cond evt="onStopAudio" delay="0">
                                              <p:tgtEl>
                                                <p:sldTgt/>
                                              </p:tgtEl>
                                            </p:cond>
                                          </p:endCondLst>
                                        </p:cTn>
                                        <p:tgtEl>
                                          <p:sndTgt r:embed="rId4" name="ANISES.WAV"/>
                                        </p:tgtEl>
                                      </p:cMediaNode>
                                    </p:audio>
                                  </p:subTnLst>
                                </p:cTn>
                              </p:par>
                            </p:childTnLst>
                          </p:cTn>
                        </p:par>
                        <p:par>
                          <p:cTn id="16" fill="hold" nodeType="afterGroup">
                            <p:stCondLst>
                              <p:cond delay="1500"/>
                            </p:stCondLst>
                            <p:childTnLst>
                              <p:par>
                                <p:cTn id="17" presetID="24" presetClass="entr" presetSubtype="0" fill="hold" grpId="0" nodeType="afterEffect">
                                  <p:stCondLst>
                                    <p:cond delay="0"/>
                                  </p:stCondLst>
                                  <p:childTnLst>
                                    <p:set>
                                      <p:cBhvr>
                                        <p:cTn id="18" dur="1" fill="hold">
                                          <p:stCondLst>
                                            <p:cond delay="499"/>
                                          </p:stCondLst>
                                        </p:cTn>
                                        <p:tgtEl>
                                          <p:spTgt spid="63493"/>
                                        </p:tgtEl>
                                        <p:attrNameLst>
                                          <p:attrName>style.visibility</p:attrName>
                                        </p:attrNameLst>
                                      </p:cBhvr>
                                      <p:to>
                                        <p:strVal val="visible"/>
                                      </p:to>
                                    </p:set>
                                    <p:anim to="" calcmode="lin" valueType="num">
                                      <p:cBhvr>
                                        <p:cTn id="19" dur="1" fill="hold"/>
                                        <p:tgtEl>
                                          <p:spTgt spid="63493"/>
                                        </p:tgtEl>
                                        <p:attrNameLst>
                                          <p:attrName/>
                                        </p:attrNameLst>
                                      </p:cBhvr>
                                    </p:anim>
                                  </p:childTnLst>
                                  <p:subTnLst>
                                    <p:audio>
                                      <p:cMediaNode>
                                        <p:cTn display="0" masterRel="sameClick">
                                          <p:stCondLst>
                                            <p:cond evt="begin" delay="0">
                                              <p:tn val="17"/>
                                            </p:cond>
                                          </p:stCondLst>
                                          <p:endCondLst>
                                            <p:cond evt="onStopAudio" delay="0">
                                              <p:tgtEl>
                                                <p:sldTgt/>
                                              </p:tgtEl>
                                            </p:cond>
                                          </p:endCondLst>
                                        </p:cTn>
                                        <p:tgtEl>
                                          <p:sndTgt r:embed="rId5" name="PATLAMA.WAV"/>
                                        </p:tgtEl>
                                      </p:cMediaNode>
                                    </p:audio>
                                  </p:subTnLst>
                                </p:cTn>
                              </p:par>
                            </p:childTnLst>
                          </p:cTn>
                        </p:par>
                        <p:par>
                          <p:cTn id="20" fill="hold" nodeType="afterGroup">
                            <p:stCondLst>
                              <p:cond delay="2000"/>
                            </p:stCondLst>
                            <p:childTnLst>
                              <p:par>
                                <p:cTn id="21" presetID="24" presetClass="entr" presetSubtype="0" fill="hold" nodeType="afterEffect">
                                  <p:stCondLst>
                                    <p:cond delay="0"/>
                                  </p:stCondLst>
                                  <p:childTnLst>
                                    <p:set>
                                      <p:cBhvr>
                                        <p:cTn id="22" dur="1" fill="hold">
                                          <p:stCondLst>
                                            <p:cond delay="499"/>
                                          </p:stCondLst>
                                        </p:cTn>
                                        <p:tgtEl>
                                          <p:spTgt spid="63495"/>
                                        </p:tgtEl>
                                        <p:attrNameLst>
                                          <p:attrName>style.visibility</p:attrName>
                                        </p:attrNameLst>
                                      </p:cBhvr>
                                      <p:to>
                                        <p:strVal val="visible"/>
                                      </p:to>
                                    </p:set>
                                    <p:anim to="" calcmode="lin" valueType="num">
                                      <p:cBhvr>
                                        <p:cTn id="23" dur="1" fill="hold"/>
                                        <p:tgtEl>
                                          <p:spTgt spid="63495"/>
                                        </p:tgtEl>
                                        <p:attrNameLst>
                                          <p:attrName/>
                                        </p:attrNameLst>
                                      </p:cBhvr>
                                    </p:anim>
                                  </p:childTnLst>
                                  <p:subTnLst>
                                    <p:audio>
                                      <p:cMediaNode>
                                        <p:cTn display="0" masterRel="sameClick">
                                          <p:stCondLst>
                                            <p:cond evt="begin" delay="0">
                                              <p:tn val="21"/>
                                            </p:cond>
                                          </p:stCondLst>
                                          <p:endCondLst>
                                            <p:cond evt="onStopAudio" delay="0">
                                              <p:tgtEl>
                                                <p:sldTgt/>
                                              </p:tgtEl>
                                            </p:cond>
                                          </p:endCondLst>
                                        </p:cTn>
                                        <p:tgtEl>
                                          <p:sndTgt r:embed="rId5" name="PATLAM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utoUpdateAnimBg="0"/>
      <p:bldP spid="63492" grpId="0" animBg="1"/>
      <p:bldP spid="6349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365760" indent="-256032" eaLnBrk="1" fontAlgn="auto" hangingPunct="1">
              <a:spcAft>
                <a:spcPts val="0"/>
              </a:spcAft>
              <a:buFont typeface="Wingdings 3"/>
              <a:buChar char=""/>
              <a:defRPr/>
            </a:pPr>
            <a:r>
              <a:rPr lang="tr-TR" dirty="0" smtClean="0"/>
              <a:t>Ergenlik dönemi </a:t>
            </a:r>
            <a:r>
              <a:rPr lang="tr-TR" dirty="0"/>
              <a:t>yoğun çelişki ve zıt duyguların </a:t>
            </a:r>
            <a:r>
              <a:rPr lang="tr-TR" dirty="0" smtClean="0"/>
              <a:t>yaşandığı bir dönemdir.</a:t>
            </a:r>
          </a:p>
          <a:p>
            <a:pPr marL="365760" indent="-256032" eaLnBrk="1" fontAlgn="auto" hangingPunct="1">
              <a:spcAft>
                <a:spcPts val="0"/>
              </a:spcAft>
              <a:buFont typeface="Wingdings 3"/>
              <a:buChar char=""/>
              <a:defRPr/>
            </a:pPr>
            <a:r>
              <a:rPr lang="tr-TR" sz="2800" dirty="0">
                <a:solidFill>
                  <a:srgbClr val="000000"/>
                </a:solidFill>
              </a:rPr>
              <a:t>Bir </a:t>
            </a:r>
            <a:r>
              <a:rPr lang="tr-TR" sz="2800" dirty="0" smtClean="0">
                <a:solidFill>
                  <a:srgbClr val="000000"/>
                </a:solidFill>
              </a:rPr>
              <a:t>an çok keyifli iken, </a:t>
            </a:r>
            <a:r>
              <a:rPr lang="tr-TR" sz="2800" dirty="0">
                <a:solidFill>
                  <a:srgbClr val="000000"/>
                </a:solidFill>
              </a:rPr>
              <a:t>bir dakika sonra </a:t>
            </a:r>
            <a:r>
              <a:rPr lang="tr-TR" sz="2800" dirty="0" smtClean="0">
                <a:solidFill>
                  <a:srgbClr val="000000"/>
                </a:solidFill>
              </a:rPr>
              <a:t>çok </a:t>
            </a:r>
            <a:r>
              <a:rPr lang="tr-TR" sz="2800" dirty="0">
                <a:solidFill>
                  <a:srgbClr val="000000"/>
                </a:solidFill>
              </a:rPr>
              <a:t>sıkkın ve </a:t>
            </a:r>
            <a:r>
              <a:rPr lang="tr-TR" sz="2800" dirty="0" smtClean="0">
                <a:solidFill>
                  <a:srgbClr val="000000"/>
                </a:solidFill>
              </a:rPr>
              <a:t>mutsuz hissedilebilir.</a:t>
            </a:r>
            <a:endParaRPr lang="tr-TR" dirty="0" smtClean="0"/>
          </a:p>
          <a:p>
            <a:pPr marL="365760" indent="-256032" eaLnBrk="1" fontAlgn="auto" hangingPunct="1">
              <a:spcAft>
                <a:spcPts val="0"/>
              </a:spcAft>
              <a:buFont typeface="Wingdings 3"/>
              <a:buChar char=""/>
              <a:defRPr/>
            </a:pPr>
            <a:r>
              <a:rPr lang="tr-TR" sz="2800" dirty="0" smtClean="0">
                <a:solidFill>
                  <a:srgbClr val="000000"/>
                </a:solidFill>
              </a:rPr>
              <a:t>Bu </a:t>
            </a:r>
            <a:r>
              <a:rPr lang="tr-TR" sz="2800" dirty="0">
                <a:solidFill>
                  <a:srgbClr val="000000"/>
                </a:solidFill>
              </a:rPr>
              <a:t>zıt </a:t>
            </a:r>
            <a:r>
              <a:rPr lang="tr-TR" sz="2800" dirty="0" smtClean="0">
                <a:solidFill>
                  <a:srgbClr val="000000"/>
                </a:solidFill>
              </a:rPr>
              <a:t>duygular bu dönemde normaldir. </a:t>
            </a:r>
            <a:endParaRPr lang="tr-TR" sz="3700" b="1" dirty="0" smtClean="0">
              <a:solidFill>
                <a:srgbClr val="333399"/>
              </a:solidFill>
              <a:effectLst>
                <a:outerShdw blurRad="31750" dist="25400" dir="5400000" algn="tl" rotWithShape="0">
                  <a:srgbClr val="000000">
                    <a:alpha val="25000"/>
                  </a:srgbClr>
                </a:outerShdw>
              </a:effectLst>
              <a:ea typeface="+mj-ea"/>
              <a:cs typeface="+mj-cs"/>
            </a:endParaRPr>
          </a:p>
          <a:p>
            <a:pPr marL="109728" indent="0" algn="r" eaLnBrk="1" fontAlgn="auto" hangingPunct="1">
              <a:spcAft>
                <a:spcPts val="0"/>
              </a:spcAft>
              <a:buFont typeface="Wingdings 3"/>
              <a:buNone/>
              <a:defRPr/>
            </a:pPr>
            <a:r>
              <a:rPr lang="tr-TR" sz="3700" b="1" dirty="0" smtClean="0">
                <a:solidFill>
                  <a:srgbClr val="333399"/>
                </a:solidFill>
                <a:effectLst>
                  <a:outerShdw blurRad="31750" dist="25400" dir="5400000" algn="tl" rotWithShape="0">
                    <a:srgbClr val="000000">
                      <a:alpha val="25000"/>
                    </a:srgbClr>
                  </a:outerShdw>
                </a:effectLst>
                <a:ea typeface="+mj-ea"/>
                <a:cs typeface="+mj-cs"/>
              </a:rPr>
              <a:t>Gayet </a:t>
            </a:r>
            <a:r>
              <a:rPr lang="tr-TR" sz="3700" b="1" dirty="0">
                <a:solidFill>
                  <a:srgbClr val="333399"/>
                </a:solidFill>
                <a:effectLst>
                  <a:outerShdw blurRad="31750" dist="25400" dir="5400000" algn="tl" rotWithShape="0">
                    <a:srgbClr val="000000">
                      <a:alpha val="25000"/>
                    </a:srgbClr>
                  </a:outerShdw>
                </a:effectLst>
                <a:ea typeface="+mj-ea"/>
                <a:cs typeface="+mj-cs"/>
              </a:rPr>
              <a:t>normal !</a:t>
            </a:r>
            <a:endParaRPr lang="tr-TR" dirty="0"/>
          </a:p>
        </p:txBody>
      </p:sp>
      <p:sp>
        <p:nvSpPr>
          <p:cNvPr id="2" name="Başlık 1"/>
          <p:cNvSpPr>
            <a:spLocks noGrp="1"/>
          </p:cNvSpPr>
          <p:nvPr>
            <p:ph type="title"/>
          </p:nvPr>
        </p:nvSpPr>
        <p:spPr>
          <a:xfrm>
            <a:off x="0" y="570156"/>
            <a:ext cx="9036496" cy="1054250"/>
          </a:xfrm>
        </p:spPr>
        <p:txBody>
          <a:bodyPr/>
          <a:lstStyle/>
          <a:p>
            <a:pPr eaLnBrk="1" fontAlgn="auto" hangingPunct="1">
              <a:spcAft>
                <a:spcPts val="0"/>
              </a:spcAft>
              <a:defRPr/>
            </a:pPr>
            <a:r>
              <a:rPr lang="tr-TR" i="1" dirty="0">
                <a:solidFill>
                  <a:srgbClr val="333399"/>
                </a:solidFill>
              </a:rPr>
              <a:t>Benim duygularım normal mi?</a:t>
            </a:r>
            <a:r>
              <a:rPr lang="tr-TR" dirty="0">
                <a:solidFill>
                  <a:srgbClr val="333399"/>
                </a:solidFill>
              </a:rPr>
              <a:t> </a:t>
            </a:r>
            <a:endParaRPr lang="tr-TR" dirty="0"/>
          </a:p>
        </p:txBody>
      </p:sp>
    </p:spTree>
    <p:extLst>
      <p:ext uri="{BB962C8B-B14F-4D97-AF65-F5344CB8AC3E}">
        <p14:creationId xmlns:p14="http://schemas.microsoft.com/office/powerpoint/2010/main" val="8312327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idx="1"/>
          </p:nvPr>
        </p:nvSpPr>
        <p:spPr>
          <a:xfrm>
            <a:off x="684213" y="260350"/>
            <a:ext cx="8002587" cy="5865813"/>
          </a:xfrm>
        </p:spPr>
        <p:txBody>
          <a:bodyPr/>
          <a:lstStyle/>
          <a:p>
            <a:pPr eaLnBrk="1" hangingPunct="1">
              <a:lnSpc>
                <a:spcPct val="90000"/>
              </a:lnSpc>
              <a:buFont typeface="Wingdings" pitchFamily="2" charset="2"/>
              <a:buChar char="ü"/>
            </a:pPr>
            <a:endParaRPr lang="tr-TR" sz="2800" b="1" dirty="0" smtClean="0">
              <a:solidFill>
                <a:srgbClr val="002060"/>
              </a:solidFill>
              <a:latin typeface="Arial" pitchFamily="34" charset="0"/>
              <a:cs typeface="Arial" pitchFamily="34" charset="0"/>
            </a:endParaRPr>
          </a:p>
          <a:p>
            <a:pPr eaLnBrk="1" hangingPunct="1">
              <a:lnSpc>
                <a:spcPct val="90000"/>
              </a:lnSpc>
              <a:buFont typeface="Wingdings" pitchFamily="2" charset="2"/>
              <a:buChar char="ü"/>
            </a:pPr>
            <a:endParaRPr lang="tr-TR" sz="2800" b="1" dirty="0" smtClean="0">
              <a:solidFill>
                <a:srgbClr val="002060"/>
              </a:solidFill>
              <a:latin typeface="Arial" pitchFamily="34" charset="0"/>
              <a:cs typeface="Arial" pitchFamily="34" charset="0"/>
            </a:endParaRPr>
          </a:p>
          <a:p>
            <a:pPr marL="0" indent="0" eaLnBrk="1" hangingPunct="1">
              <a:lnSpc>
                <a:spcPct val="90000"/>
              </a:lnSpc>
              <a:buNone/>
            </a:pPr>
            <a:endParaRPr lang="tr-TR" sz="2800" b="1" dirty="0">
              <a:solidFill>
                <a:srgbClr val="002060"/>
              </a:solidFill>
              <a:latin typeface="Arial" pitchFamily="34" charset="0"/>
              <a:cs typeface="Arial" pitchFamily="34" charset="0"/>
            </a:endParaRPr>
          </a:p>
          <a:p>
            <a:pPr marL="0" indent="0" eaLnBrk="1" hangingPunct="1">
              <a:lnSpc>
                <a:spcPct val="90000"/>
              </a:lnSpc>
              <a:buNone/>
            </a:pPr>
            <a:endParaRPr lang="tr-TR" sz="2800" b="1" dirty="0" smtClean="0">
              <a:solidFill>
                <a:srgbClr val="002060"/>
              </a:solidFill>
              <a:latin typeface="Arial" pitchFamily="34" charset="0"/>
              <a:cs typeface="Arial" pitchFamily="34" charset="0"/>
            </a:endParaRPr>
          </a:p>
          <a:p>
            <a:pPr eaLnBrk="1" hangingPunct="1">
              <a:lnSpc>
                <a:spcPct val="90000"/>
              </a:lnSpc>
              <a:buFont typeface="Wingdings" pitchFamily="2" charset="2"/>
              <a:buChar char="ü"/>
            </a:pPr>
            <a:r>
              <a:rPr lang="tr-TR" sz="2800" b="1" dirty="0" smtClean="0">
                <a:solidFill>
                  <a:srgbClr val="002060"/>
                </a:solidFill>
                <a:latin typeface="Arial" pitchFamily="34" charset="0"/>
                <a:cs typeface="Arial" pitchFamily="34" charset="0"/>
              </a:rPr>
              <a:t>Yeni şeyler deneme merakında artış olabilir.</a:t>
            </a:r>
          </a:p>
          <a:p>
            <a:pPr eaLnBrk="1" hangingPunct="1">
              <a:lnSpc>
                <a:spcPct val="90000"/>
              </a:lnSpc>
              <a:buFont typeface="Wingdings" pitchFamily="2" charset="2"/>
              <a:buChar char="ü"/>
            </a:pPr>
            <a:r>
              <a:rPr lang="tr-TR" sz="2800" b="1" dirty="0" smtClean="0">
                <a:solidFill>
                  <a:srgbClr val="002060"/>
                </a:solidFill>
                <a:latin typeface="Arial" pitchFamily="34" charset="0"/>
                <a:cs typeface="Arial" pitchFamily="34" charset="0"/>
              </a:rPr>
              <a:t>Arkadaşlarına yönelme, arkadaşlarıyla daha çok vakit geçirme ve bir gruba dahil olma isteği artar.</a:t>
            </a:r>
          </a:p>
          <a:p>
            <a:pPr eaLnBrk="1" hangingPunct="1">
              <a:lnSpc>
                <a:spcPct val="90000"/>
              </a:lnSpc>
              <a:buFont typeface="Wingdings" pitchFamily="2" charset="2"/>
              <a:buChar char="ü"/>
            </a:pPr>
            <a:r>
              <a:rPr lang="tr-TR" sz="2800" b="1" dirty="0" smtClean="0">
                <a:solidFill>
                  <a:srgbClr val="002060"/>
                </a:solidFill>
                <a:latin typeface="Arial" pitchFamily="34" charset="0"/>
                <a:cs typeface="Arial" pitchFamily="34" charset="0"/>
              </a:rPr>
              <a:t>Fark edilme ve takdir edilme isteğinde artış olur.</a:t>
            </a:r>
          </a:p>
          <a:p>
            <a:pPr eaLnBrk="1" hangingPunct="1">
              <a:lnSpc>
                <a:spcPct val="90000"/>
              </a:lnSpc>
              <a:buFont typeface="Wingdings" pitchFamily="2" charset="2"/>
              <a:buChar char="ü"/>
            </a:pPr>
            <a:r>
              <a:rPr lang="tr-TR" sz="2800" b="1" dirty="0" smtClean="0">
                <a:solidFill>
                  <a:srgbClr val="002060"/>
                </a:solidFill>
                <a:latin typeface="Arial" pitchFamily="34" charset="0"/>
                <a:cs typeface="Arial" pitchFamily="34" charset="0"/>
              </a:rPr>
              <a:t>Kurallara karşı tepki düzeyi artabilir.</a:t>
            </a:r>
          </a:p>
          <a:p>
            <a:pPr eaLnBrk="1" hangingPunct="1">
              <a:lnSpc>
                <a:spcPct val="90000"/>
              </a:lnSpc>
              <a:buFont typeface="Wingdings" pitchFamily="2" charset="2"/>
              <a:buChar char="ü"/>
            </a:pPr>
            <a:endParaRPr lang="tr-TR" sz="2800" dirty="0" smtClean="0">
              <a:solidFill>
                <a:srgbClr val="002060"/>
              </a:solidFill>
              <a:latin typeface="Times New Roman" pitchFamily="18" charset="0"/>
              <a:cs typeface="Times New Roman" pitchFamily="18" charset="0"/>
            </a:endParaRPr>
          </a:p>
          <a:p>
            <a:pPr eaLnBrk="1" hangingPunct="1">
              <a:lnSpc>
                <a:spcPct val="90000"/>
              </a:lnSpc>
            </a:pPr>
            <a:endParaRPr lang="tr-TR" sz="2800" dirty="0" smtClean="0"/>
          </a:p>
        </p:txBody>
      </p:sp>
      <p:pic>
        <p:nvPicPr>
          <p:cNvPr id="5" name="Picture 5" descr="BD10662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4625975"/>
            <a:ext cx="233553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6" descr="MCj039745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905000" cy="190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7204367"/>
      </p:ext>
    </p:extLst>
  </p:cSld>
  <p:clrMapOvr>
    <a:masterClrMapping/>
  </p:clrMapOvr>
  <p:transition advClick="0" advTm="5000">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468313" y="333375"/>
            <a:ext cx="8229600" cy="5605463"/>
          </a:xfrm>
        </p:spPr>
        <p:txBody>
          <a:bodyPr/>
          <a:lstStyle/>
          <a:p>
            <a:pPr marL="109538" indent="0" algn="ctr" eaLnBrk="1" hangingPunct="1">
              <a:buFont typeface="Wingdings 3" pitchFamily="18" charset="2"/>
              <a:buNone/>
            </a:pPr>
            <a:r>
              <a:rPr lang="tr-TR" sz="4400" dirty="0" smtClean="0"/>
              <a:t>Ülkemizde ergenlik dönemi ortalama olarak </a:t>
            </a:r>
            <a:r>
              <a:rPr lang="tr-TR" sz="4400" u="sng" dirty="0" smtClean="0">
                <a:solidFill>
                  <a:srgbClr val="000000"/>
                </a:solidFill>
              </a:rPr>
              <a:t>erkeklerde 12-14 yaşları</a:t>
            </a:r>
            <a:r>
              <a:rPr lang="tr-TR" sz="4400" dirty="0" smtClean="0">
                <a:solidFill>
                  <a:srgbClr val="000000"/>
                </a:solidFill>
              </a:rPr>
              <a:t> </a:t>
            </a:r>
            <a:r>
              <a:rPr lang="tr-TR" sz="4400" dirty="0" smtClean="0"/>
              <a:t>arasında başlar.  </a:t>
            </a:r>
          </a:p>
        </p:txBody>
      </p:sp>
      <p:sp>
        <p:nvSpPr>
          <p:cNvPr id="13315" name="Slayt Numarası Yer Tutucus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119FCAA9-6D8F-4F5A-8BD1-2F906A73348D}" type="slidenum">
              <a:rPr lang="tr-TR" smtClean="0">
                <a:solidFill>
                  <a:srgbClr val="003300"/>
                </a:solidFill>
                <a:latin typeface="Lucida Sans Unicode" pitchFamily="34" charset="0"/>
              </a:rPr>
              <a:pPr eaLnBrk="1" fontAlgn="base" hangingPunct="1">
                <a:spcBef>
                  <a:spcPct val="0"/>
                </a:spcBef>
                <a:spcAft>
                  <a:spcPct val="0"/>
                </a:spcAft>
              </a:pPr>
              <a:t>3</a:t>
            </a:fld>
            <a:endParaRPr lang="tr-TR" smtClean="0">
              <a:solidFill>
                <a:srgbClr val="003300"/>
              </a:solidFill>
              <a:latin typeface="Lucida Sans Unicode" pitchFamily="34" charset="0"/>
            </a:endParaRPr>
          </a:p>
        </p:txBody>
      </p:sp>
      <p:pic>
        <p:nvPicPr>
          <p:cNvPr id="13316" name="Picture 2" descr="http://saglik.meleklermekani.com/wp-content/uploads/Ergenlik-Nedir.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3213100"/>
            <a:ext cx="3876675"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29283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İçerik Yer Tutucusu 2"/>
          <p:cNvSpPr>
            <a:spLocks noGrp="1"/>
          </p:cNvSpPr>
          <p:nvPr>
            <p:ph idx="1"/>
          </p:nvPr>
        </p:nvSpPr>
        <p:spPr>
          <a:xfrm>
            <a:off x="699247" y="2132857"/>
            <a:ext cx="7745505" cy="3993306"/>
          </a:xfrm>
        </p:spPr>
        <p:txBody>
          <a:bodyPr/>
          <a:lstStyle/>
          <a:p>
            <a:pPr eaLnBrk="1" hangingPunct="1"/>
            <a:r>
              <a:rPr lang="tr-TR" dirty="0" smtClean="0"/>
              <a:t>Vücutlar değişirken yeni duygular da ortaya çıkmaktadır. Karşı cinsle ilgili farklı duygular hissetmeye başlanır.</a:t>
            </a:r>
          </a:p>
          <a:p>
            <a:pPr eaLnBrk="1" hangingPunct="1"/>
            <a:r>
              <a:rPr lang="tr-TR" dirty="0" smtClean="0"/>
              <a:t>Erkekler veya kızlar birbirlerini, birdenbire, daha önce olmadığı kadar ilginç bulmaya başlar.</a:t>
            </a:r>
          </a:p>
        </p:txBody>
      </p:sp>
      <p:pic>
        <p:nvPicPr>
          <p:cNvPr id="45059" name="Picture 2" descr="http://static.pudra.com/generated/7262/610x345/ergenlik_m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1520" y="4581128"/>
            <a:ext cx="4082480" cy="2276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6" descr="MCj040611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16632"/>
            <a:ext cx="2448272"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65733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Autofit/>
          </a:bodyPr>
          <a:lstStyle/>
          <a:p>
            <a:pPr eaLnBrk="1" hangingPunct="1"/>
            <a:r>
              <a:rPr lang="tr-TR" sz="4400" b="1" dirty="0" smtClean="0">
                <a:solidFill>
                  <a:srgbClr val="666699"/>
                </a:solidFill>
                <a:latin typeface="ComicSansMS-Bold" charset="0"/>
                <a:cs typeface="Times New Roman" pitchFamily="18" charset="0"/>
              </a:rPr>
              <a:t>Ergenlik döneminde en sık rastlanan duygu biçimleri</a:t>
            </a:r>
            <a:r>
              <a:rPr lang="tr-TR" sz="4400" dirty="0" smtClean="0"/>
              <a:t> </a:t>
            </a:r>
          </a:p>
        </p:txBody>
      </p:sp>
      <p:pic>
        <p:nvPicPr>
          <p:cNvPr id="7170" name="Picture 2" descr="C:\Users\NALBANTLAR\Desktop\2612201311135053736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276872"/>
            <a:ext cx="6858000"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9517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additive="base">
                                        <p:cTn id="7" dur="500" fill="hold"/>
                                        <p:tgtEl>
                                          <p:spTgt spid="27650"/>
                                        </p:tgtEl>
                                        <p:attrNameLst>
                                          <p:attrName>ppt_x</p:attrName>
                                        </p:attrNameLst>
                                      </p:cBhvr>
                                      <p:tavLst>
                                        <p:tav tm="0">
                                          <p:val>
                                            <p:strVal val="#ppt_x"/>
                                          </p:val>
                                        </p:tav>
                                        <p:tav tm="100000">
                                          <p:val>
                                            <p:strVal val="#ppt_x"/>
                                          </p:val>
                                        </p:tav>
                                      </p:tavLst>
                                    </p:anim>
                                    <p:anim calcmode="lin" valueType="num">
                                      <p:cBhvr additive="base">
                                        <p:cTn id="8" dur="500" fill="hold"/>
                                        <p:tgtEl>
                                          <p:spTgt spid="2765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9" name="Picture 5" descr="BD07175_"/>
          <p:cNvPicPr>
            <a:picLocks noGrp="1" noChangeAspect="1" noChangeArrowheads="1"/>
          </p:cNvPicPr>
          <p:nvPr>
            <p:ph type="clipArt" sz="half" idx="1"/>
          </p:nvPr>
        </p:nvPicPr>
        <p:blipFill>
          <a:blip r:embed="rId2" cstate="print">
            <a:extLst>
              <a:ext uri="{28A0092B-C50C-407E-A947-70E740481C1C}">
                <a14:useLocalDpi xmlns:a14="http://schemas.microsoft.com/office/drawing/2010/main" val="0"/>
              </a:ext>
            </a:extLst>
          </a:blip>
          <a:srcRect/>
          <a:stretch>
            <a:fillRect/>
          </a:stretch>
        </p:blipFill>
        <p:spPr>
          <a:xfrm>
            <a:off x="762000" y="1981200"/>
            <a:ext cx="3810000" cy="2517775"/>
          </a:xfrm>
        </p:spPr>
      </p:pic>
      <p:sp>
        <p:nvSpPr>
          <p:cNvPr id="31748" name="Rectangle 4"/>
          <p:cNvSpPr>
            <a:spLocks noGrp="1" noChangeArrowheads="1"/>
          </p:cNvSpPr>
          <p:nvPr>
            <p:ph type="body" sz="half" idx="2"/>
          </p:nvPr>
        </p:nvSpPr>
        <p:spPr>
          <a:xfrm>
            <a:off x="4648200" y="1371600"/>
            <a:ext cx="3810000" cy="4114800"/>
          </a:xfrm>
        </p:spPr>
        <p:txBody>
          <a:bodyPr>
            <a:normAutofit lnSpcReduction="10000"/>
          </a:bodyPr>
          <a:lstStyle/>
          <a:p>
            <a:pPr eaLnBrk="1" hangingPunct="1">
              <a:lnSpc>
                <a:spcPct val="90000"/>
              </a:lnSpc>
            </a:pPr>
            <a:r>
              <a:rPr lang="tr-TR" sz="2000" b="1" smtClean="0">
                <a:latin typeface="ComicSansMS-Bold" charset="0"/>
                <a:cs typeface="Times New Roman" pitchFamily="18" charset="0"/>
              </a:rPr>
              <a:t>Öfke: </a:t>
            </a:r>
            <a:r>
              <a:rPr lang="tr-TR" sz="2000" smtClean="0">
                <a:latin typeface="ComicSansMS" charset="0"/>
                <a:cs typeface="Times New Roman" pitchFamily="18" charset="0"/>
              </a:rPr>
              <a:t>Ergenlik döneminde öfkeye neden olan uyarımlar genellikle</a:t>
            </a:r>
            <a:r>
              <a:rPr lang="tr-TR" sz="2000" smtClean="0"/>
              <a:t> </a:t>
            </a:r>
            <a:r>
              <a:rPr lang="tr-TR" sz="2000" smtClean="0">
                <a:latin typeface="ComicSansMS" charset="0"/>
                <a:cs typeface="Times New Roman" pitchFamily="18" charset="0"/>
              </a:rPr>
              <a:t>sosyal kaynaklıdır. Ergeni öfkelendiren konular şunlardır:</a:t>
            </a:r>
            <a:r>
              <a:rPr lang="tr-TR" sz="2000" smtClean="0"/>
              <a:t> </a:t>
            </a:r>
            <a:r>
              <a:rPr lang="tr-TR" sz="2000" smtClean="0">
                <a:latin typeface="ComicSansMS" charset="0"/>
                <a:cs typeface="Times New Roman" pitchFamily="18" charset="0"/>
              </a:rPr>
              <a:t>Alay edildiğinde, gülünç düşürüldüğünde</a:t>
            </a:r>
            <a:r>
              <a:rPr lang="tr-TR" sz="2000" smtClean="0"/>
              <a:t> </a:t>
            </a:r>
            <a:r>
              <a:rPr lang="tr-TR" sz="2000" smtClean="0">
                <a:latin typeface="ComicSansMS" charset="0"/>
                <a:cs typeface="Times New Roman" pitchFamily="18" charset="0"/>
              </a:rPr>
              <a:t>Tenkit edildiğinde, azarlandığında</a:t>
            </a:r>
            <a:r>
              <a:rPr lang="tr-TR" sz="2000" smtClean="0"/>
              <a:t> </a:t>
            </a:r>
            <a:r>
              <a:rPr lang="tr-TR" sz="2000" smtClean="0">
                <a:latin typeface="ComicSansMS" charset="0"/>
                <a:cs typeface="Times New Roman" pitchFamily="18" charset="0"/>
              </a:rPr>
              <a:t>Haksız yere cezalandırıldığında</a:t>
            </a:r>
            <a:r>
              <a:rPr lang="tr-TR" sz="2000" smtClean="0">
                <a:latin typeface="Wingdings-Regular"/>
                <a:cs typeface="Times New Roman" pitchFamily="18" charset="0"/>
              </a:rPr>
              <a:t>  </a:t>
            </a:r>
            <a:r>
              <a:rPr lang="tr-TR" sz="2000" smtClean="0">
                <a:latin typeface="ComicSansMS" charset="0"/>
                <a:cs typeface="Times New Roman" pitchFamily="18" charset="0"/>
              </a:rPr>
              <a:t>İnsanlar ona hükmetmeye</a:t>
            </a:r>
            <a:r>
              <a:rPr lang="tr-TR" sz="2000" smtClean="0"/>
              <a:t> </a:t>
            </a:r>
            <a:r>
              <a:rPr lang="tr-TR" sz="2000" smtClean="0">
                <a:latin typeface="ComicSansMS" charset="0"/>
                <a:cs typeface="Times New Roman" pitchFamily="18" charset="0"/>
              </a:rPr>
              <a:t>başladığında</a:t>
            </a:r>
            <a:r>
              <a:rPr lang="tr-TR" sz="2000" smtClean="0"/>
              <a:t> </a:t>
            </a:r>
            <a:r>
              <a:rPr lang="tr-TR" sz="2000" smtClean="0">
                <a:latin typeface="ComicSansMS" charset="0"/>
                <a:cs typeface="Times New Roman" pitchFamily="18" charset="0"/>
              </a:rPr>
              <a:t>İşleri ters gittiğinde</a:t>
            </a:r>
            <a:r>
              <a:rPr lang="tr-TR" sz="2000" smtClean="0"/>
              <a:t> ö</a:t>
            </a:r>
            <a:r>
              <a:rPr lang="tr-TR" sz="2000" smtClean="0">
                <a:latin typeface="ComicSansMS" charset="0"/>
                <a:cs typeface="Times New Roman" pitchFamily="18" charset="0"/>
              </a:rPr>
              <a:t>zel eşyaları, kardeşleri ya da ana babası tarafından</a:t>
            </a:r>
            <a:r>
              <a:rPr lang="tr-TR" sz="2000" smtClean="0"/>
              <a:t> </a:t>
            </a:r>
            <a:r>
              <a:rPr lang="tr-TR" sz="2000" smtClean="0">
                <a:latin typeface="ComicSansMS" charset="0"/>
                <a:cs typeface="Times New Roman" pitchFamily="18" charset="0"/>
              </a:rPr>
              <a:t>habersizce alındığında gençler öfkelenir.</a:t>
            </a:r>
            <a:r>
              <a:rPr lang="tr-TR" sz="2000" smtClean="0"/>
              <a:t> </a:t>
            </a:r>
          </a:p>
        </p:txBody>
      </p:sp>
    </p:spTree>
    <p:extLst>
      <p:ext uri="{BB962C8B-B14F-4D97-AF65-F5344CB8AC3E}">
        <p14:creationId xmlns:p14="http://schemas.microsoft.com/office/powerpoint/2010/main" val="38768126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anim calcmode="lin" valueType="num">
                                      <p:cBhvr additive="base">
                                        <p:cTn id="7" dur="500" fill="hold"/>
                                        <p:tgtEl>
                                          <p:spTgt spid="3174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174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1749"/>
                                        </p:tgtEl>
                                        <p:attrNameLst>
                                          <p:attrName>style.visibility</p:attrName>
                                        </p:attrNameLst>
                                      </p:cBhvr>
                                      <p:to>
                                        <p:strVal val="visible"/>
                                      </p:to>
                                    </p:set>
                                    <p:anim calcmode="lin" valueType="num">
                                      <p:cBhvr additive="base">
                                        <p:cTn id="13" dur="500" fill="hold"/>
                                        <p:tgtEl>
                                          <p:spTgt spid="31749"/>
                                        </p:tgtEl>
                                        <p:attrNameLst>
                                          <p:attrName>ppt_x</p:attrName>
                                        </p:attrNameLst>
                                      </p:cBhvr>
                                      <p:tavLst>
                                        <p:tav tm="0">
                                          <p:val>
                                            <p:strVal val="0-#ppt_w/2"/>
                                          </p:val>
                                        </p:tav>
                                        <p:tav tm="100000">
                                          <p:val>
                                            <p:strVal val="#ppt_x"/>
                                          </p:val>
                                        </p:tav>
                                      </p:tavLst>
                                    </p:anim>
                                    <p:anim calcmode="lin" valueType="num">
                                      <p:cBhvr additive="base">
                                        <p:cTn id="14" dur="500" fill="hold"/>
                                        <p:tgtEl>
                                          <p:spTgt spid="317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3"/>
          <p:cNvSpPr>
            <a:spLocks noGrp="1" noChangeArrowheads="1"/>
          </p:cNvSpPr>
          <p:nvPr>
            <p:ph type="body" sz="half" idx="1"/>
          </p:nvPr>
        </p:nvSpPr>
        <p:spPr>
          <a:xfrm>
            <a:off x="685800" y="1295400"/>
            <a:ext cx="3810000" cy="4114800"/>
          </a:xfrm>
        </p:spPr>
        <p:txBody>
          <a:bodyPr>
            <a:normAutofit lnSpcReduction="10000"/>
          </a:bodyPr>
          <a:lstStyle/>
          <a:p>
            <a:pPr eaLnBrk="1" hangingPunct="1">
              <a:lnSpc>
                <a:spcPct val="90000"/>
              </a:lnSpc>
            </a:pPr>
            <a:r>
              <a:rPr lang="tr-TR" sz="2200" b="1" smtClean="0">
                <a:latin typeface="ComicSansMS-Bold" charset="0"/>
                <a:cs typeface="Times New Roman" pitchFamily="18" charset="0"/>
              </a:rPr>
              <a:t>Sevgi: </a:t>
            </a:r>
            <a:r>
              <a:rPr lang="tr-TR" sz="2200" smtClean="0">
                <a:latin typeface="ComicSansMS" charset="0"/>
                <a:cs typeface="Times New Roman" pitchFamily="18" charset="0"/>
              </a:rPr>
              <a:t>Ergenlikte sevgi, hoş ilişkiler kurabilen, kendini seven</a:t>
            </a:r>
            <a:r>
              <a:rPr lang="tr-TR" sz="2200" smtClean="0"/>
              <a:t> </a:t>
            </a:r>
            <a:r>
              <a:rPr lang="tr-TR" sz="2200" smtClean="0">
                <a:latin typeface="ComicSansMS" charset="0"/>
                <a:cs typeface="Times New Roman" pitchFamily="18" charset="0"/>
              </a:rPr>
              <a:t>ve güven veren kişilere yönelmiştir. Aile üyeleriyle olan bağı</a:t>
            </a:r>
            <a:r>
              <a:rPr lang="tr-TR" sz="2200" smtClean="0"/>
              <a:t> </a:t>
            </a:r>
            <a:r>
              <a:rPr lang="tr-TR" sz="2200" smtClean="0">
                <a:latin typeface="ComicSansMS" charset="0"/>
                <a:cs typeface="Times New Roman" pitchFamily="18" charset="0"/>
              </a:rPr>
              <a:t>azalmış ve arkadaşlarıyla olan bağı artmıştır. Ergenin sevdiği</a:t>
            </a:r>
            <a:r>
              <a:rPr lang="tr-TR" sz="2200" smtClean="0"/>
              <a:t> </a:t>
            </a:r>
            <a:r>
              <a:rPr lang="tr-TR" sz="2200" smtClean="0">
                <a:latin typeface="ComicSansMS" charset="0"/>
                <a:cs typeface="Times New Roman" pitchFamily="18" charset="0"/>
              </a:rPr>
              <a:t>kişi adedi azdır. Bu nedenle sevgisi çok kuvvetlidir. Karşı</a:t>
            </a:r>
            <a:r>
              <a:rPr lang="tr-TR" sz="2200" smtClean="0"/>
              <a:t> </a:t>
            </a:r>
            <a:r>
              <a:rPr lang="tr-TR" sz="2200" smtClean="0">
                <a:latin typeface="ComicSansMS" charset="0"/>
                <a:cs typeface="Times New Roman" pitchFamily="18" charset="0"/>
              </a:rPr>
              <a:t>cinse delicesine aşık olma, kısa süre sonra bu duyguyu</a:t>
            </a:r>
            <a:r>
              <a:rPr lang="tr-TR" sz="2200" smtClean="0"/>
              <a:t> </a:t>
            </a:r>
            <a:r>
              <a:rPr lang="tr-TR" sz="2200" smtClean="0">
                <a:latin typeface="ComicSansMS" charset="0"/>
                <a:cs typeface="Times New Roman" pitchFamily="18" charset="0"/>
              </a:rPr>
              <a:t>yitirme sıkça görülen olaylardır.</a:t>
            </a:r>
            <a:r>
              <a:rPr lang="tr-TR" sz="2400" smtClean="0"/>
              <a:t> </a:t>
            </a:r>
          </a:p>
        </p:txBody>
      </p:sp>
      <p:pic>
        <p:nvPicPr>
          <p:cNvPr id="32773" name="Picture 5" descr="SO02963_"/>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rcRect/>
          <a:stretch>
            <a:fillRect/>
          </a:stretch>
        </p:blipFill>
        <p:spPr>
          <a:xfrm>
            <a:off x="4724400" y="1676400"/>
            <a:ext cx="3810000" cy="3205163"/>
          </a:xfrm>
        </p:spPr>
      </p:pic>
    </p:spTree>
    <p:extLst>
      <p:ext uri="{BB962C8B-B14F-4D97-AF65-F5344CB8AC3E}">
        <p14:creationId xmlns:p14="http://schemas.microsoft.com/office/powerpoint/2010/main" val="37778543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2773"/>
                                        </p:tgtEl>
                                        <p:attrNameLst>
                                          <p:attrName>style.visibility</p:attrName>
                                        </p:attrNameLst>
                                      </p:cBhvr>
                                      <p:to>
                                        <p:strVal val="visible"/>
                                      </p:to>
                                    </p:set>
                                    <p:anim calcmode="lin" valueType="num">
                                      <p:cBhvr additive="base">
                                        <p:cTn id="13" dur="500" fill="hold"/>
                                        <p:tgtEl>
                                          <p:spTgt spid="32773"/>
                                        </p:tgtEl>
                                        <p:attrNameLst>
                                          <p:attrName>ppt_x</p:attrName>
                                        </p:attrNameLst>
                                      </p:cBhvr>
                                      <p:tavLst>
                                        <p:tav tm="0">
                                          <p:val>
                                            <p:strVal val="1+#ppt_w/2"/>
                                          </p:val>
                                        </p:tav>
                                        <p:tav tm="100000">
                                          <p:val>
                                            <p:strVal val="#ppt_x"/>
                                          </p:val>
                                        </p:tav>
                                      </p:tavLst>
                                    </p:anim>
                                    <p:anim calcmode="lin" valueType="num">
                                      <p:cBhvr additive="base">
                                        <p:cTn id="14" dur="500" fill="hold"/>
                                        <p:tgtEl>
                                          <p:spTgt spid="327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idx="1"/>
          </p:nvPr>
        </p:nvSpPr>
        <p:spPr/>
        <p:txBody>
          <a:bodyPr>
            <a:normAutofit/>
          </a:bodyPr>
          <a:lstStyle/>
          <a:p>
            <a:pPr marL="0" indent="0" algn="ctr">
              <a:buNone/>
            </a:pPr>
            <a:r>
              <a:rPr lang="tr-TR" sz="4400" dirty="0" smtClean="0">
                <a:solidFill>
                  <a:srgbClr val="FF0000"/>
                </a:solidFill>
              </a:rPr>
              <a:t>ERGENLİK DÖNEMİNDE BESLENME ALIŞKANLIKLARI</a:t>
            </a:r>
            <a:endParaRPr lang="tr-TR" sz="4400" dirty="0">
              <a:solidFill>
                <a:srgbClr val="FF0000"/>
              </a:solidFill>
            </a:endParaRPr>
          </a:p>
        </p:txBody>
      </p:sp>
    </p:spTree>
    <p:extLst>
      <p:ext uri="{BB962C8B-B14F-4D97-AF65-F5344CB8AC3E}">
        <p14:creationId xmlns:p14="http://schemas.microsoft.com/office/powerpoint/2010/main" val="8627237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defRPr/>
            </a:pPr>
            <a:r>
              <a:rPr lang="tr-TR" smtClean="0">
                <a:solidFill>
                  <a:schemeClr val="hlink"/>
                </a:solidFill>
              </a:rPr>
              <a:t>BESLENME</a:t>
            </a:r>
          </a:p>
        </p:txBody>
      </p:sp>
      <p:sp>
        <p:nvSpPr>
          <p:cNvPr id="77827" name="Rectangle 3"/>
          <p:cNvSpPr>
            <a:spLocks noGrp="1" noChangeArrowheads="1"/>
          </p:cNvSpPr>
          <p:nvPr>
            <p:ph type="body" sz="half" idx="1"/>
          </p:nvPr>
        </p:nvSpPr>
        <p:spPr/>
        <p:txBody>
          <a:bodyPr/>
          <a:lstStyle/>
          <a:p>
            <a:pPr eaLnBrk="1" hangingPunct="1">
              <a:lnSpc>
                <a:spcPct val="90000"/>
              </a:lnSpc>
              <a:defRPr/>
            </a:pPr>
            <a:r>
              <a:rPr lang="tr-TR" sz="2000" b="1" dirty="0" smtClean="0">
                <a:solidFill>
                  <a:schemeClr val="tx2"/>
                </a:solidFill>
              </a:rPr>
              <a:t>Doğru beslenme önemli özellikle </a:t>
            </a:r>
            <a:r>
              <a:rPr lang="tr-TR" sz="2000" b="1" dirty="0" smtClean="0">
                <a:solidFill>
                  <a:srgbClr val="FFFF66"/>
                </a:solidFill>
              </a:rPr>
              <a:t>süt, yoğurt ve peynir</a:t>
            </a:r>
            <a:r>
              <a:rPr lang="tr-TR" sz="2000" b="1" dirty="0" smtClean="0">
                <a:solidFill>
                  <a:schemeClr val="tx2"/>
                </a:solidFill>
              </a:rPr>
              <a:t> gibi kalsiyum açısından zengin yiyecekler alınmalı,</a:t>
            </a:r>
          </a:p>
          <a:p>
            <a:pPr eaLnBrk="1" hangingPunct="1">
              <a:lnSpc>
                <a:spcPct val="90000"/>
              </a:lnSpc>
              <a:defRPr/>
            </a:pPr>
            <a:r>
              <a:rPr lang="tr-TR" sz="2000" b="1" dirty="0" smtClean="0">
                <a:solidFill>
                  <a:schemeClr val="tx2"/>
                </a:solidFill>
              </a:rPr>
              <a:t>Bu dönemde fazla enerji harcandığından açlık dürtüleri sık hissedilebilir. Bunu bastırmak için </a:t>
            </a:r>
            <a:r>
              <a:rPr lang="tr-TR" sz="2000" b="1" dirty="0" smtClean="0">
                <a:solidFill>
                  <a:schemeClr val="hlink"/>
                </a:solidFill>
              </a:rPr>
              <a:t>abur cubur</a:t>
            </a:r>
            <a:r>
              <a:rPr lang="tr-TR" sz="2000" b="1" dirty="0" smtClean="0">
                <a:solidFill>
                  <a:schemeClr val="tx2"/>
                </a:solidFill>
              </a:rPr>
              <a:t> yemekten uzak durmalı.</a:t>
            </a:r>
          </a:p>
          <a:p>
            <a:pPr eaLnBrk="1" hangingPunct="1">
              <a:lnSpc>
                <a:spcPct val="90000"/>
              </a:lnSpc>
              <a:defRPr/>
            </a:pPr>
            <a:r>
              <a:rPr lang="tr-TR" sz="2000" b="1" dirty="0" smtClean="0">
                <a:solidFill>
                  <a:schemeClr val="tx2"/>
                </a:solidFill>
              </a:rPr>
              <a:t>Şişmanlamamak için yapılan </a:t>
            </a:r>
            <a:r>
              <a:rPr lang="tr-TR" sz="2000" b="1" dirty="0" smtClean="0">
                <a:solidFill>
                  <a:schemeClr val="hlink"/>
                </a:solidFill>
              </a:rPr>
              <a:t>bilinçsiz diyetlerden</a:t>
            </a:r>
            <a:r>
              <a:rPr lang="tr-TR" sz="2000" b="1" dirty="0" smtClean="0">
                <a:solidFill>
                  <a:schemeClr val="tx2"/>
                </a:solidFill>
              </a:rPr>
              <a:t> kaçınmalı.</a:t>
            </a:r>
            <a:endParaRPr lang="tr-TR" sz="1800" b="1" dirty="0" smtClean="0">
              <a:solidFill>
                <a:schemeClr val="tx2"/>
              </a:solidFill>
            </a:endParaRPr>
          </a:p>
          <a:p>
            <a:pPr eaLnBrk="1" hangingPunct="1">
              <a:lnSpc>
                <a:spcPct val="90000"/>
              </a:lnSpc>
              <a:buFont typeface="Wingdings" pitchFamily="2" charset="2"/>
              <a:buNone/>
              <a:defRPr/>
            </a:pPr>
            <a:endParaRPr lang="tr-TR" sz="1800" b="1" dirty="0" smtClean="0">
              <a:solidFill>
                <a:schemeClr val="tx2"/>
              </a:solidFill>
            </a:endParaRPr>
          </a:p>
          <a:p>
            <a:pPr eaLnBrk="1" hangingPunct="1">
              <a:lnSpc>
                <a:spcPct val="90000"/>
              </a:lnSpc>
              <a:defRPr/>
            </a:pPr>
            <a:endParaRPr lang="tr-TR" sz="1800" dirty="0" smtClean="0"/>
          </a:p>
        </p:txBody>
      </p:sp>
      <p:pic>
        <p:nvPicPr>
          <p:cNvPr id="77828" name="Picture 4" descr="beslenm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5364088" y="2204864"/>
            <a:ext cx="2808312" cy="2612341"/>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4011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7828"/>
                                        </p:tgtEl>
                                        <p:attrNameLst>
                                          <p:attrName>style.visibility</p:attrName>
                                        </p:attrNameLst>
                                      </p:cBhvr>
                                      <p:to>
                                        <p:strVal val="visible"/>
                                      </p:to>
                                    </p:set>
                                    <p:animEffect transition="in" filter="wipe(up)">
                                      <p:cBhvr>
                                        <p:cTn id="7" dur="500"/>
                                        <p:tgtEl>
                                          <p:spTgt spid="77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755576" y="2060848"/>
            <a:ext cx="7613650" cy="4114800"/>
          </a:xfrm>
        </p:spPr>
        <p:txBody>
          <a:bodyPr/>
          <a:lstStyle/>
          <a:p>
            <a:r>
              <a:rPr lang="tr-TR" dirty="0">
                <a:solidFill>
                  <a:schemeClr val="tx2"/>
                </a:solidFill>
              </a:rPr>
              <a:t>Saldırganlık, </a:t>
            </a:r>
          </a:p>
          <a:p>
            <a:r>
              <a:rPr lang="tr-TR" dirty="0">
                <a:solidFill>
                  <a:schemeClr val="tx2"/>
                </a:solidFill>
              </a:rPr>
              <a:t>Aşırı uygunsuz ve toplumsal normlarla uyuşmayan hareketler, </a:t>
            </a:r>
          </a:p>
          <a:p>
            <a:r>
              <a:rPr lang="tr-TR" dirty="0">
                <a:solidFill>
                  <a:schemeClr val="tx2"/>
                </a:solidFill>
              </a:rPr>
              <a:t>Toplumsal ilişkilerden geri çekilme</a:t>
            </a:r>
          </a:p>
          <a:p>
            <a:r>
              <a:rPr lang="tr-TR" dirty="0">
                <a:solidFill>
                  <a:schemeClr val="tx2"/>
                </a:solidFill>
              </a:rPr>
              <a:t>Kişisel bakımda düşme,</a:t>
            </a:r>
            <a:r>
              <a:rPr lang="tr-TR" dirty="0">
                <a:latin typeface="Times New Roman" pitchFamily="18" charset="0"/>
              </a:rPr>
              <a:t> </a:t>
            </a:r>
          </a:p>
          <a:p>
            <a:pPr>
              <a:buFont typeface="Wingdings" pitchFamily="2" charset="2"/>
              <a:buNone/>
            </a:pPr>
            <a:endParaRPr lang="tr-TR" dirty="0">
              <a:latin typeface="Times New Roman" pitchFamily="18" charset="0"/>
            </a:endParaRPr>
          </a:p>
        </p:txBody>
      </p:sp>
      <p:sp>
        <p:nvSpPr>
          <p:cNvPr id="86018" name="Rectangle 2"/>
          <p:cNvSpPr>
            <a:spLocks noGrp="1" noChangeArrowheads="1"/>
          </p:cNvSpPr>
          <p:nvPr>
            <p:ph type="title"/>
          </p:nvPr>
        </p:nvSpPr>
        <p:spPr/>
        <p:txBody>
          <a:bodyPr>
            <a:normAutofit fontScale="90000"/>
          </a:bodyPr>
          <a:lstStyle/>
          <a:p>
            <a:pPr algn="ctr"/>
            <a:r>
              <a:rPr lang="tr-TR" sz="3600" i="0"/>
              <a:t>ERGENLİK DÖNEMİNDE DAVRANIŞ BOZUKLUKLARI</a:t>
            </a:r>
            <a:endParaRPr lang="tr-TR" sz="3600" i="0">
              <a:latin typeface="Times New Roman" pitchFamily="18" charset="0"/>
            </a:endParaRPr>
          </a:p>
        </p:txBody>
      </p:sp>
    </p:spTree>
    <p:extLst>
      <p:ext uri="{BB962C8B-B14F-4D97-AF65-F5344CB8AC3E}">
        <p14:creationId xmlns:p14="http://schemas.microsoft.com/office/powerpoint/2010/main" val="3237779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86018"/>
                                        </p:tgtEl>
                                        <p:attrNameLst>
                                          <p:attrName>style.visibility</p:attrName>
                                        </p:attrNameLst>
                                      </p:cBhvr>
                                      <p:to>
                                        <p:strVal val="visible"/>
                                      </p:to>
                                    </p:set>
                                    <p:anim to="" calcmode="lin" valueType="num">
                                      <p:cBhvr>
                                        <p:cTn id="7" dur="1" fill="hold"/>
                                        <p:tgtEl>
                                          <p:spTgt spid="86018"/>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6019">
                                            <p:txEl>
                                              <p:pRg st="0" end="0"/>
                                            </p:txEl>
                                          </p:spTgt>
                                        </p:tgtEl>
                                        <p:attrNameLst>
                                          <p:attrName>style.visibility</p:attrName>
                                        </p:attrNameLst>
                                      </p:cBhvr>
                                      <p:to>
                                        <p:strVal val="visible"/>
                                      </p:to>
                                    </p:set>
                                    <p:anim calcmode="lin" valueType="num">
                                      <p:cBhvr additive="base">
                                        <p:cTn id="11" dur="500" fill="hold"/>
                                        <p:tgtEl>
                                          <p:spTgt spid="86019">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6019">
                                            <p:txEl>
                                              <p:pRg st="0" end="0"/>
                                            </p:txEl>
                                          </p:spTgt>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86019">
                                            <p:txEl>
                                              <p:pRg st="1" end="1"/>
                                            </p:txEl>
                                          </p:spTgt>
                                        </p:tgtEl>
                                        <p:attrNameLst>
                                          <p:attrName>style.visibility</p:attrName>
                                        </p:attrNameLst>
                                      </p:cBhvr>
                                      <p:to>
                                        <p:strVal val="visible"/>
                                      </p:to>
                                    </p:set>
                                    <p:anim calcmode="lin" valueType="num">
                                      <p:cBhvr additive="base">
                                        <p:cTn id="16" dur="500" fill="hold"/>
                                        <p:tgtEl>
                                          <p:spTgt spid="86019">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86019">
                                            <p:txEl>
                                              <p:pRg st="1" end="1"/>
                                            </p:txEl>
                                          </p:spTgt>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86019">
                                            <p:txEl>
                                              <p:pRg st="2" end="2"/>
                                            </p:txEl>
                                          </p:spTgt>
                                        </p:tgtEl>
                                        <p:attrNameLst>
                                          <p:attrName>style.visibility</p:attrName>
                                        </p:attrNameLst>
                                      </p:cBhvr>
                                      <p:to>
                                        <p:strVal val="visible"/>
                                      </p:to>
                                    </p:set>
                                    <p:anim calcmode="lin" valueType="num">
                                      <p:cBhvr additive="base">
                                        <p:cTn id="21" dur="500" fill="hold"/>
                                        <p:tgtEl>
                                          <p:spTgt spid="86019">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86019">
                                            <p:txEl>
                                              <p:pRg st="2" end="2"/>
                                            </p:txEl>
                                          </p:spTgt>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86019">
                                            <p:txEl>
                                              <p:pRg st="3" end="3"/>
                                            </p:txEl>
                                          </p:spTgt>
                                        </p:tgtEl>
                                        <p:attrNameLst>
                                          <p:attrName>style.visibility</p:attrName>
                                        </p:attrNameLst>
                                      </p:cBhvr>
                                      <p:to>
                                        <p:strVal val="visible"/>
                                      </p:to>
                                    </p:set>
                                    <p:anim calcmode="lin" valueType="num">
                                      <p:cBhvr additive="base">
                                        <p:cTn id="26" dur="500" fill="hold"/>
                                        <p:tgtEl>
                                          <p:spTgt spid="86019">
                                            <p:txEl>
                                              <p:pRg st="3" end="3"/>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8601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autoUpdateAnimBg="0" advAuto="0"/>
      <p:bldP spid="86018"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5" name="Rectangle 3"/>
          <p:cNvSpPr>
            <a:spLocks noGrp="1" noChangeArrowheads="1"/>
          </p:cNvSpPr>
          <p:nvPr>
            <p:ph idx="1"/>
          </p:nvPr>
        </p:nvSpPr>
        <p:spPr>
          <a:xfrm>
            <a:off x="899592" y="2005438"/>
            <a:ext cx="7626350" cy="4876800"/>
          </a:xfrm>
        </p:spPr>
        <p:txBody>
          <a:bodyPr/>
          <a:lstStyle/>
          <a:p>
            <a:pPr lvl="1"/>
            <a:r>
              <a:rPr lang="tr-TR" dirty="0">
                <a:solidFill>
                  <a:schemeClr val="tx2"/>
                </a:solidFill>
                <a:cs typeface="Arial" charset="0"/>
              </a:rPr>
              <a:t>Bu maddelere kolay ulaşılabilmesi</a:t>
            </a:r>
            <a:r>
              <a:rPr lang="tr-TR" dirty="0">
                <a:solidFill>
                  <a:schemeClr val="tx2"/>
                </a:solidFill>
              </a:rPr>
              <a:t>,</a:t>
            </a:r>
          </a:p>
          <a:p>
            <a:pPr lvl="1"/>
            <a:r>
              <a:rPr lang="tr-TR" dirty="0">
                <a:solidFill>
                  <a:schemeClr val="tx2"/>
                </a:solidFill>
                <a:cs typeface="Arial" charset="0"/>
              </a:rPr>
              <a:t>Yeni şeylere olan merakları,</a:t>
            </a:r>
            <a:endParaRPr lang="tr-TR" dirty="0">
              <a:solidFill>
                <a:schemeClr val="tx2"/>
              </a:solidFill>
            </a:endParaRPr>
          </a:p>
          <a:p>
            <a:pPr lvl="1"/>
            <a:r>
              <a:rPr lang="tr-TR" dirty="0">
                <a:solidFill>
                  <a:schemeClr val="tx2"/>
                </a:solidFill>
                <a:cs typeface="Arial" charset="0"/>
              </a:rPr>
              <a:t>Kolay tehlikeye atılabilmeleri</a:t>
            </a:r>
            <a:r>
              <a:rPr lang="tr-TR" dirty="0">
                <a:solidFill>
                  <a:schemeClr val="tx2"/>
                </a:solidFill>
              </a:rPr>
              <a:t>,</a:t>
            </a:r>
          </a:p>
          <a:p>
            <a:pPr lvl="1"/>
            <a:r>
              <a:rPr lang="tr-TR" dirty="0">
                <a:solidFill>
                  <a:schemeClr val="tx2"/>
                </a:solidFill>
                <a:cs typeface="Arial" charset="0"/>
              </a:rPr>
              <a:t>Risk alabilmeleri, </a:t>
            </a:r>
            <a:endParaRPr lang="tr-TR" dirty="0">
              <a:solidFill>
                <a:schemeClr val="tx2"/>
              </a:solidFill>
            </a:endParaRPr>
          </a:p>
          <a:p>
            <a:pPr lvl="1"/>
            <a:r>
              <a:rPr lang="tr-TR" dirty="0">
                <a:solidFill>
                  <a:schemeClr val="tx2"/>
                </a:solidFill>
                <a:cs typeface="Arial" charset="0"/>
              </a:rPr>
              <a:t>Ana</a:t>
            </a:r>
            <a:r>
              <a:rPr lang="tr-TR" dirty="0">
                <a:solidFill>
                  <a:schemeClr val="tx2"/>
                </a:solidFill>
              </a:rPr>
              <a:t>-</a:t>
            </a:r>
            <a:r>
              <a:rPr lang="tr-TR" dirty="0">
                <a:solidFill>
                  <a:schemeClr val="tx2"/>
                </a:solidFill>
                <a:cs typeface="Arial" charset="0"/>
              </a:rPr>
              <a:t>babanın etkisi,</a:t>
            </a:r>
            <a:endParaRPr lang="tr-TR" dirty="0">
              <a:solidFill>
                <a:schemeClr val="tx2"/>
              </a:solidFill>
            </a:endParaRPr>
          </a:p>
          <a:p>
            <a:pPr lvl="1"/>
            <a:r>
              <a:rPr lang="tr-TR" dirty="0">
                <a:solidFill>
                  <a:schemeClr val="tx2"/>
                </a:solidFill>
                <a:cs typeface="Arial" charset="0"/>
              </a:rPr>
              <a:t>Arkadaş baskısı ve etkisi, </a:t>
            </a:r>
            <a:endParaRPr lang="tr-TR" dirty="0">
              <a:solidFill>
                <a:schemeClr val="tx2"/>
              </a:solidFill>
            </a:endParaRPr>
          </a:p>
          <a:p>
            <a:pPr lvl="1"/>
            <a:r>
              <a:rPr lang="tr-TR" dirty="0">
                <a:solidFill>
                  <a:schemeClr val="tx2"/>
                </a:solidFill>
                <a:cs typeface="Arial" charset="0"/>
              </a:rPr>
              <a:t>Yaşamın zorluklarından kaçma, </a:t>
            </a:r>
            <a:endParaRPr lang="tr-TR" dirty="0">
              <a:solidFill>
                <a:schemeClr val="tx2"/>
              </a:solidFill>
            </a:endParaRPr>
          </a:p>
          <a:p>
            <a:pPr lvl="1"/>
            <a:r>
              <a:rPr lang="tr-TR" dirty="0">
                <a:solidFill>
                  <a:schemeClr val="tx2"/>
                </a:solidFill>
                <a:cs typeface="Arial" charset="0"/>
              </a:rPr>
              <a:t>Duygusal bozukluklar</a:t>
            </a:r>
            <a:r>
              <a:rPr lang="tr-TR" dirty="0">
                <a:solidFill>
                  <a:schemeClr val="tx2"/>
                </a:solidFill>
              </a:rPr>
              <a:t>,</a:t>
            </a:r>
          </a:p>
          <a:p>
            <a:pPr lvl="1"/>
            <a:r>
              <a:rPr lang="tr-TR" dirty="0">
                <a:solidFill>
                  <a:schemeClr val="tx2"/>
                </a:solidFill>
                <a:cs typeface="Arial" charset="0"/>
              </a:rPr>
              <a:t>Toplumsal reddedilmedir</a:t>
            </a:r>
            <a:r>
              <a:rPr lang="tr-TR" dirty="0">
                <a:solidFill>
                  <a:schemeClr val="tx2"/>
                </a:solidFill>
              </a:rPr>
              <a:t>.</a:t>
            </a:r>
          </a:p>
        </p:txBody>
      </p:sp>
      <p:sp>
        <p:nvSpPr>
          <p:cNvPr id="84994" name="Rectangle 2"/>
          <p:cNvSpPr>
            <a:spLocks noGrp="1" noChangeArrowheads="1"/>
          </p:cNvSpPr>
          <p:nvPr>
            <p:ph type="title"/>
          </p:nvPr>
        </p:nvSpPr>
        <p:spPr>
          <a:xfrm>
            <a:off x="539552" y="260648"/>
            <a:ext cx="7924800" cy="1143000"/>
          </a:xfrm>
        </p:spPr>
        <p:txBody>
          <a:bodyPr>
            <a:normAutofit fontScale="90000"/>
          </a:bodyPr>
          <a:lstStyle/>
          <a:p>
            <a:pPr algn="ctr"/>
            <a:r>
              <a:rPr lang="tr-TR" sz="3600" i="0" dirty="0"/>
              <a:t/>
            </a:r>
            <a:br>
              <a:rPr lang="tr-TR" sz="3600" i="0" dirty="0"/>
            </a:br>
            <a:r>
              <a:rPr lang="tr-TR" sz="3600" i="0" dirty="0"/>
              <a:t/>
            </a:r>
            <a:br>
              <a:rPr lang="tr-TR" sz="3600" i="0" dirty="0"/>
            </a:br>
            <a:r>
              <a:rPr lang="tr-TR" sz="3600" i="0" dirty="0">
                <a:cs typeface="Arial" charset="0"/>
              </a:rPr>
              <a:t>İLAÇ, MADDE VE ALKOL KULLANIMI </a:t>
            </a:r>
            <a:r>
              <a:rPr lang="tr-TR" sz="3600" i="0" dirty="0">
                <a:ea typeface="Arial Unicode MS" pitchFamily="34" charset="-128"/>
                <a:cs typeface="Arial Unicode MS" pitchFamily="34" charset="-128"/>
              </a:rPr>
              <a:t/>
            </a:r>
            <a:br>
              <a:rPr lang="tr-TR" sz="3600" i="0" dirty="0">
                <a:ea typeface="Arial Unicode MS" pitchFamily="34" charset="-128"/>
                <a:cs typeface="Arial Unicode MS" pitchFamily="34" charset="-128"/>
              </a:rPr>
            </a:br>
            <a:endParaRPr lang="tr-TR" sz="3600" i="0" dirty="0"/>
          </a:p>
        </p:txBody>
      </p:sp>
    </p:spTree>
    <p:extLst>
      <p:ext uri="{BB962C8B-B14F-4D97-AF65-F5344CB8AC3E}">
        <p14:creationId xmlns:p14="http://schemas.microsoft.com/office/powerpoint/2010/main" val="1394199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84994"/>
                                        </p:tgtEl>
                                        <p:attrNameLst>
                                          <p:attrName>style.visibility</p:attrName>
                                        </p:attrNameLst>
                                      </p:cBhvr>
                                      <p:to>
                                        <p:strVal val="visible"/>
                                      </p:to>
                                    </p:set>
                                    <p:animEffect transition="in" filter="strips(downLeft)">
                                      <p:cBhvr>
                                        <p:cTn id="7" dur="500"/>
                                        <p:tgtEl>
                                          <p:spTgt spid="8499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nodeType="afterGroup">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84995">
                                            <p:txEl>
                                              <p:pRg st="0" end="0"/>
                                            </p:txEl>
                                          </p:spTgt>
                                        </p:tgtEl>
                                        <p:attrNameLst>
                                          <p:attrName>style.visibility</p:attrName>
                                        </p:attrNameLst>
                                      </p:cBhvr>
                                      <p:to>
                                        <p:strVal val="visible"/>
                                      </p:to>
                                    </p:set>
                                    <p:anim calcmode="lin" valueType="num">
                                      <p:cBhvr>
                                        <p:cTn id="11" dur="500" fill="hold"/>
                                        <p:tgtEl>
                                          <p:spTgt spid="84995">
                                            <p:txEl>
                                              <p:pRg st="0" end="0"/>
                                            </p:txEl>
                                          </p:spTgt>
                                        </p:tgtEl>
                                        <p:attrNameLst>
                                          <p:attrName>ppt_w</p:attrName>
                                        </p:attrNameLst>
                                      </p:cBhvr>
                                      <p:tavLst>
                                        <p:tav tm="0">
                                          <p:val>
                                            <p:strVal val="(6*min(max(#ppt_w*#ppt_h,.3),1)-7.4)/-.7*#ppt_w"/>
                                          </p:val>
                                        </p:tav>
                                        <p:tav tm="100000">
                                          <p:val>
                                            <p:strVal val="#ppt_w"/>
                                          </p:val>
                                        </p:tav>
                                      </p:tavLst>
                                    </p:anim>
                                    <p:anim calcmode="lin" valueType="num">
                                      <p:cBhvr>
                                        <p:cTn id="12" dur="500" fill="hold"/>
                                        <p:tgtEl>
                                          <p:spTgt spid="84995">
                                            <p:txEl>
                                              <p:pRg st="0" end="0"/>
                                            </p:txEl>
                                          </p:spTgt>
                                        </p:tgtEl>
                                        <p:attrNameLst>
                                          <p:attrName>ppt_h</p:attrName>
                                        </p:attrNameLst>
                                      </p:cBhvr>
                                      <p:tavLst>
                                        <p:tav tm="0">
                                          <p:val>
                                            <p:strVal val="(6*min(max(#ppt_w*#ppt_h,.3),1)-7.4)/-.7*#ppt_h"/>
                                          </p:val>
                                        </p:tav>
                                        <p:tav tm="100000">
                                          <p:val>
                                            <p:strVal val="#ppt_h"/>
                                          </p:val>
                                        </p:tav>
                                      </p:tavLst>
                                    </p:anim>
                                    <p:anim calcmode="lin" valueType="num">
                                      <p:cBhvr>
                                        <p:cTn id="13" dur="500" fill="hold"/>
                                        <p:tgtEl>
                                          <p:spTgt spid="84995">
                                            <p:txEl>
                                              <p:pRg st="0" end="0"/>
                                            </p:txEl>
                                          </p:spTgt>
                                        </p:tgtEl>
                                        <p:attrNameLst>
                                          <p:attrName>ppt_x</p:attrName>
                                        </p:attrNameLst>
                                      </p:cBhvr>
                                      <p:tavLst>
                                        <p:tav tm="0">
                                          <p:val>
                                            <p:fltVal val="0.5"/>
                                          </p:val>
                                        </p:tav>
                                        <p:tav tm="100000">
                                          <p:val>
                                            <p:strVal val="#ppt_x"/>
                                          </p:val>
                                        </p:tav>
                                      </p:tavLst>
                                    </p:anim>
                                    <p:anim calcmode="lin" valueType="num">
                                      <p:cBhvr>
                                        <p:cTn id="14" dur="500" fill="hold"/>
                                        <p:tgtEl>
                                          <p:spTgt spid="84995">
                                            <p:txEl>
                                              <p:pRg st="0" end="0"/>
                                            </p:txEl>
                                          </p:spTgt>
                                        </p:tgtEl>
                                        <p:attrNameLst>
                                          <p:attrName>ppt_y</p:attrName>
                                        </p:attrNameLst>
                                      </p:cBhvr>
                                      <p:tavLst>
                                        <p:tav tm="0">
                                          <p:val>
                                            <p:strVal val="1+(6*min(max(#ppt_w*#ppt_h,.3),1)-7.4)/-.7*#ppt_h/2"/>
                                          </p:val>
                                        </p:tav>
                                        <p:tav tm="100000">
                                          <p:val>
                                            <p:strVal val="#ppt_y"/>
                                          </p:val>
                                        </p:tav>
                                      </p:tavLst>
                                    </p:anim>
                                  </p:childTnLst>
                                </p:cTn>
                              </p:par>
                              <p:par>
                                <p:cTn id="15" presetID="23" presetClass="entr" presetSubtype="36" fill="hold" grpId="0" nodeType="withEffect">
                                  <p:stCondLst>
                                    <p:cond delay="0"/>
                                  </p:stCondLst>
                                  <p:childTnLst>
                                    <p:set>
                                      <p:cBhvr>
                                        <p:cTn id="16" dur="1" fill="hold">
                                          <p:stCondLst>
                                            <p:cond delay="0"/>
                                          </p:stCondLst>
                                        </p:cTn>
                                        <p:tgtEl>
                                          <p:spTgt spid="84995">
                                            <p:txEl>
                                              <p:pRg st="1" end="1"/>
                                            </p:txEl>
                                          </p:spTgt>
                                        </p:tgtEl>
                                        <p:attrNameLst>
                                          <p:attrName>style.visibility</p:attrName>
                                        </p:attrNameLst>
                                      </p:cBhvr>
                                      <p:to>
                                        <p:strVal val="visible"/>
                                      </p:to>
                                    </p:set>
                                    <p:anim calcmode="lin" valueType="num">
                                      <p:cBhvr>
                                        <p:cTn id="17" dur="500" fill="hold"/>
                                        <p:tgtEl>
                                          <p:spTgt spid="84995">
                                            <p:txEl>
                                              <p:pRg st="1" end="1"/>
                                            </p:txEl>
                                          </p:spTgt>
                                        </p:tgtEl>
                                        <p:attrNameLst>
                                          <p:attrName>ppt_w</p:attrName>
                                        </p:attrNameLst>
                                      </p:cBhvr>
                                      <p:tavLst>
                                        <p:tav tm="0">
                                          <p:val>
                                            <p:strVal val="(6*min(max(#ppt_w*#ppt_h,.3),1)-7.4)/-.7*#ppt_w"/>
                                          </p:val>
                                        </p:tav>
                                        <p:tav tm="100000">
                                          <p:val>
                                            <p:strVal val="#ppt_w"/>
                                          </p:val>
                                        </p:tav>
                                      </p:tavLst>
                                    </p:anim>
                                    <p:anim calcmode="lin" valueType="num">
                                      <p:cBhvr>
                                        <p:cTn id="18" dur="500" fill="hold"/>
                                        <p:tgtEl>
                                          <p:spTgt spid="84995">
                                            <p:txEl>
                                              <p:pRg st="1" end="1"/>
                                            </p:txEl>
                                          </p:spTgt>
                                        </p:tgtEl>
                                        <p:attrNameLst>
                                          <p:attrName>ppt_h</p:attrName>
                                        </p:attrNameLst>
                                      </p:cBhvr>
                                      <p:tavLst>
                                        <p:tav tm="0">
                                          <p:val>
                                            <p:strVal val="(6*min(max(#ppt_w*#ppt_h,.3),1)-7.4)/-.7*#ppt_h"/>
                                          </p:val>
                                        </p:tav>
                                        <p:tav tm="100000">
                                          <p:val>
                                            <p:strVal val="#ppt_h"/>
                                          </p:val>
                                        </p:tav>
                                      </p:tavLst>
                                    </p:anim>
                                    <p:anim calcmode="lin" valueType="num">
                                      <p:cBhvr>
                                        <p:cTn id="19" dur="500" fill="hold"/>
                                        <p:tgtEl>
                                          <p:spTgt spid="84995">
                                            <p:txEl>
                                              <p:pRg st="1" end="1"/>
                                            </p:txEl>
                                          </p:spTgt>
                                        </p:tgtEl>
                                        <p:attrNameLst>
                                          <p:attrName>ppt_x</p:attrName>
                                        </p:attrNameLst>
                                      </p:cBhvr>
                                      <p:tavLst>
                                        <p:tav tm="0">
                                          <p:val>
                                            <p:fltVal val="0.5"/>
                                          </p:val>
                                        </p:tav>
                                        <p:tav tm="100000">
                                          <p:val>
                                            <p:strVal val="#ppt_x"/>
                                          </p:val>
                                        </p:tav>
                                      </p:tavLst>
                                    </p:anim>
                                    <p:anim calcmode="lin" valueType="num">
                                      <p:cBhvr>
                                        <p:cTn id="20" dur="500" fill="hold"/>
                                        <p:tgtEl>
                                          <p:spTgt spid="84995">
                                            <p:txEl>
                                              <p:pRg st="1" end="1"/>
                                            </p:txEl>
                                          </p:spTgt>
                                        </p:tgtEl>
                                        <p:attrNameLst>
                                          <p:attrName>ppt_y</p:attrName>
                                        </p:attrNameLst>
                                      </p:cBhvr>
                                      <p:tavLst>
                                        <p:tav tm="0">
                                          <p:val>
                                            <p:strVal val="1+(6*min(max(#ppt_w*#ppt_h,.3),1)-7.4)/-.7*#ppt_h/2"/>
                                          </p:val>
                                        </p:tav>
                                        <p:tav tm="100000">
                                          <p:val>
                                            <p:strVal val="#ppt_y"/>
                                          </p:val>
                                        </p:tav>
                                      </p:tavLst>
                                    </p:anim>
                                  </p:childTnLst>
                                </p:cTn>
                              </p:par>
                              <p:par>
                                <p:cTn id="21" presetID="23" presetClass="entr" presetSubtype="36" fill="hold" grpId="0" nodeType="withEffect">
                                  <p:stCondLst>
                                    <p:cond delay="0"/>
                                  </p:stCondLst>
                                  <p:childTnLst>
                                    <p:set>
                                      <p:cBhvr>
                                        <p:cTn id="22" dur="1" fill="hold">
                                          <p:stCondLst>
                                            <p:cond delay="0"/>
                                          </p:stCondLst>
                                        </p:cTn>
                                        <p:tgtEl>
                                          <p:spTgt spid="84995">
                                            <p:txEl>
                                              <p:pRg st="2" end="2"/>
                                            </p:txEl>
                                          </p:spTgt>
                                        </p:tgtEl>
                                        <p:attrNameLst>
                                          <p:attrName>style.visibility</p:attrName>
                                        </p:attrNameLst>
                                      </p:cBhvr>
                                      <p:to>
                                        <p:strVal val="visible"/>
                                      </p:to>
                                    </p:set>
                                    <p:anim calcmode="lin" valueType="num">
                                      <p:cBhvr>
                                        <p:cTn id="23" dur="500" fill="hold"/>
                                        <p:tgtEl>
                                          <p:spTgt spid="84995">
                                            <p:txEl>
                                              <p:pRg st="2" end="2"/>
                                            </p:txEl>
                                          </p:spTgt>
                                        </p:tgtEl>
                                        <p:attrNameLst>
                                          <p:attrName>ppt_w</p:attrName>
                                        </p:attrNameLst>
                                      </p:cBhvr>
                                      <p:tavLst>
                                        <p:tav tm="0">
                                          <p:val>
                                            <p:strVal val="(6*min(max(#ppt_w*#ppt_h,.3),1)-7.4)/-.7*#ppt_w"/>
                                          </p:val>
                                        </p:tav>
                                        <p:tav tm="100000">
                                          <p:val>
                                            <p:strVal val="#ppt_w"/>
                                          </p:val>
                                        </p:tav>
                                      </p:tavLst>
                                    </p:anim>
                                    <p:anim calcmode="lin" valueType="num">
                                      <p:cBhvr>
                                        <p:cTn id="24" dur="500" fill="hold"/>
                                        <p:tgtEl>
                                          <p:spTgt spid="84995">
                                            <p:txEl>
                                              <p:pRg st="2" end="2"/>
                                            </p:txEl>
                                          </p:spTgt>
                                        </p:tgtEl>
                                        <p:attrNameLst>
                                          <p:attrName>ppt_h</p:attrName>
                                        </p:attrNameLst>
                                      </p:cBhvr>
                                      <p:tavLst>
                                        <p:tav tm="0">
                                          <p:val>
                                            <p:strVal val="(6*min(max(#ppt_w*#ppt_h,.3),1)-7.4)/-.7*#ppt_h"/>
                                          </p:val>
                                        </p:tav>
                                        <p:tav tm="100000">
                                          <p:val>
                                            <p:strVal val="#ppt_h"/>
                                          </p:val>
                                        </p:tav>
                                      </p:tavLst>
                                    </p:anim>
                                    <p:anim calcmode="lin" valueType="num">
                                      <p:cBhvr>
                                        <p:cTn id="25" dur="500" fill="hold"/>
                                        <p:tgtEl>
                                          <p:spTgt spid="84995">
                                            <p:txEl>
                                              <p:pRg st="2" end="2"/>
                                            </p:txEl>
                                          </p:spTgt>
                                        </p:tgtEl>
                                        <p:attrNameLst>
                                          <p:attrName>ppt_x</p:attrName>
                                        </p:attrNameLst>
                                      </p:cBhvr>
                                      <p:tavLst>
                                        <p:tav tm="0">
                                          <p:val>
                                            <p:fltVal val="0.5"/>
                                          </p:val>
                                        </p:tav>
                                        <p:tav tm="100000">
                                          <p:val>
                                            <p:strVal val="#ppt_x"/>
                                          </p:val>
                                        </p:tav>
                                      </p:tavLst>
                                    </p:anim>
                                    <p:anim calcmode="lin" valueType="num">
                                      <p:cBhvr>
                                        <p:cTn id="26" dur="500" fill="hold"/>
                                        <p:tgtEl>
                                          <p:spTgt spid="84995">
                                            <p:txEl>
                                              <p:pRg st="2" end="2"/>
                                            </p:txEl>
                                          </p:spTgt>
                                        </p:tgtEl>
                                        <p:attrNameLst>
                                          <p:attrName>ppt_y</p:attrName>
                                        </p:attrNameLst>
                                      </p:cBhvr>
                                      <p:tavLst>
                                        <p:tav tm="0">
                                          <p:val>
                                            <p:strVal val="1+(6*min(max(#ppt_w*#ppt_h,.3),1)-7.4)/-.7*#ppt_h/2"/>
                                          </p:val>
                                        </p:tav>
                                        <p:tav tm="100000">
                                          <p:val>
                                            <p:strVal val="#ppt_y"/>
                                          </p:val>
                                        </p:tav>
                                      </p:tavLst>
                                    </p:anim>
                                  </p:childTnLst>
                                </p:cTn>
                              </p:par>
                              <p:par>
                                <p:cTn id="27" presetID="23" presetClass="entr" presetSubtype="36" fill="hold" grpId="0" nodeType="withEffect">
                                  <p:stCondLst>
                                    <p:cond delay="0"/>
                                  </p:stCondLst>
                                  <p:childTnLst>
                                    <p:set>
                                      <p:cBhvr>
                                        <p:cTn id="28" dur="1" fill="hold">
                                          <p:stCondLst>
                                            <p:cond delay="0"/>
                                          </p:stCondLst>
                                        </p:cTn>
                                        <p:tgtEl>
                                          <p:spTgt spid="84995">
                                            <p:txEl>
                                              <p:pRg st="3" end="3"/>
                                            </p:txEl>
                                          </p:spTgt>
                                        </p:tgtEl>
                                        <p:attrNameLst>
                                          <p:attrName>style.visibility</p:attrName>
                                        </p:attrNameLst>
                                      </p:cBhvr>
                                      <p:to>
                                        <p:strVal val="visible"/>
                                      </p:to>
                                    </p:set>
                                    <p:anim calcmode="lin" valueType="num">
                                      <p:cBhvr>
                                        <p:cTn id="29" dur="500" fill="hold"/>
                                        <p:tgtEl>
                                          <p:spTgt spid="84995">
                                            <p:txEl>
                                              <p:pRg st="3" end="3"/>
                                            </p:txEl>
                                          </p:spTgt>
                                        </p:tgtEl>
                                        <p:attrNameLst>
                                          <p:attrName>ppt_w</p:attrName>
                                        </p:attrNameLst>
                                      </p:cBhvr>
                                      <p:tavLst>
                                        <p:tav tm="0">
                                          <p:val>
                                            <p:strVal val="(6*min(max(#ppt_w*#ppt_h,.3),1)-7.4)/-.7*#ppt_w"/>
                                          </p:val>
                                        </p:tav>
                                        <p:tav tm="100000">
                                          <p:val>
                                            <p:strVal val="#ppt_w"/>
                                          </p:val>
                                        </p:tav>
                                      </p:tavLst>
                                    </p:anim>
                                    <p:anim calcmode="lin" valueType="num">
                                      <p:cBhvr>
                                        <p:cTn id="30" dur="500" fill="hold"/>
                                        <p:tgtEl>
                                          <p:spTgt spid="84995">
                                            <p:txEl>
                                              <p:pRg st="3" end="3"/>
                                            </p:txEl>
                                          </p:spTgt>
                                        </p:tgtEl>
                                        <p:attrNameLst>
                                          <p:attrName>ppt_h</p:attrName>
                                        </p:attrNameLst>
                                      </p:cBhvr>
                                      <p:tavLst>
                                        <p:tav tm="0">
                                          <p:val>
                                            <p:strVal val="(6*min(max(#ppt_w*#ppt_h,.3),1)-7.4)/-.7*#ppt_h"/>
                                          </p:val>
                                        </p:tav>
                                        <p:tav tm="100000">
                                          <p:val>
                                            <p:strVal val="#ppt_h"/>
                                          </p:val>
                                        </p:tav>
                                      </p:tavLst>
                                    </p:anim>
                                    <p:anim calcmode="lin" valueType="num">
                                      <p:cBhvr>
                                        <p:cTn id="31" dur="500" fill="hold"/>
                                        <p:tgtEl>
                                          <p:spTgt spid="84995">
                                            <p:txEl>
                                              <p:pRg st="3" end="3"/>
                                            </p:txEl>
                                          </p:spTgt>
                                        </p:tgtEl>
                                        <p:attrNameLst>
                                          <p:attrName>ppt_x</p:attrName>
                                        </p:attrNameLst>
                                      </p:cBhvr>
                                      <p:tavLst>
                                        <p:tav tm="0">
                                          <p:val>
                                            <p:fltVal val="0.5"/>
                                          </p:val>
                                        </p:tav>
                                        <p:tav tm="100000">
                                          <p:val>
                                            <p:strVal val="#ppt_x"/>
                                          </p:val>
                                        </p:tav>
                                      </p:tavLst>
                                    </p:anim>
                                    <p:anim calcmode="lin" valueType="num">
                                      <p:cBhvr>
                                        <p:cTn id="32" dur="500" fill="hold"/>
                                        <p:tgtEl>
                                          <p:spTgt spid="84995">
                                            <p:txEl>
                                              <p:pRg st="3" end="3"/>
                                            </p:txEl>
                                          </p:spTgt>
                                        </p:tgtEl>
                                        <p:attrNameLst>
                                          <p:attrName>ppt_y</p:attrName>
                                        </p:attrNameLst>
                                      </p:cBhvr>
                                      <p:tavLst>
                                        <p:tav tm="0">
                                          <p:val>
                                            <p:strVal val="1+(6*min(max(#ppt_w*#ppt_h,.3),1)-7.4)/-.7*#ppt_h/2"/>
                                          </p:val>
                                        </p:tav>
                                        <p:tav tm="100000">
                                          <p:val>
                                            <p:strVal val="#ppt_y"/>
                                          </p:val>
                                        </p:tav>
                                      </p:tavLst>
                                    </p:anim>
                                  </p:childTnLst>
                                </p:cTn>
                              </p:par>
                              <p:par>
                                <p:cTn id="33" presetID="23" presetClass="entr" presetSubtype="36" fill="hold" grpId="0" nodeType="withEffect">
                                  <p:stCondLst>
                                    <p:cond delay="0"/>
                                  </p:stCondLst>
                                  <p:childTnLst>
                                    <p:set>
                                      <p:cBhvr>
                                        <p:cTn id="34" dur="1" fill="hold">
                                          <p:stCondLst>
                                            <p:cond delay="0"/>
                                          </p:stCondLst>
                                        </p:cTn>
                                        <p:tgtEl>
                                          <p:spTgt spid="84995">
                                            <p:txEl>
                                              <p:pRg st="4" end="4"/>
                                            </p:txEl>
                                          </p:spTgt>
                                        </p:tgtEl>
                                        <p:attrNameLst>
                                          <p:attrName>style.visibility</p:attrName>
                                        </p:attrNameLst>
                                      </p:cBhvr>
                                      <p:to>
                                        <p:strVal val="visible"/>
                                      </p:to>
                                    </p:set>
                                    <p:anim calcmode="lin" valueType="num">
                                      <p:cBhvr>
                                        <p:cTn id="35" dur="500" fill="hold"/>
                                        <p:tgtEl>
                                          <p:spTgt spid="84995">
                                            <p:txEl>
                                              <p:pRg st="4" end="4"/>
                                            </p:txEl>
                                          </p:spTgt>
                                        </p:tgtEl>
                                        <p:attrNameLst>
                                          <p:attrName>ppt_w</p:attrName>
                                        </p:attrNameLst>
                                      </p:cBhvr>
                                      <p:tavLst>
                                        <p:tav tm="0">
                                          <p:val>
                                            <p:strVal val="(6*min(max(#ppt_w*#ppt_h,.3),1)-7.4)/-.7*#ppt_w"/>
                                          </p:val>
                                        </p:tav>
                                        <p:tav tm="100000">
                                          <p:val>
                                            <p:strVal val="#ppt_w"/>
                                          </p:val>
                                        </p:tav>
                                      </p:tavLst>
                                    </p:anim>
                                    <p:anim calcmode="lin" valueType="num">
                                      <p:cBhvr>
                                        <p:cTn id="36" dur="500" fill="hold"/>
                                        <p:tgtEl>
                                          <p:spTgt spid="84995">
                                            <p:txEl>
                                              <p:pRg st="4" end="4"/>
                                            </p:txEl>
                                          </p:spTgt>
                                        </p:tgtEl>
                                        <p:attrNameLst>
                                          <p:attrName>ppt_h</p:attrName>
                                        </p:attrNameLst>
                                      </p:cBhvr>
                                      <p:tavLst>
                                        <p:tav tm="0">
                                          <p:val>
                                            <p:strVal val="(6*min(max(#ppt_w*#ppt_h,.3),1)-7.4)/-.7*#ppt_h"/>
                                          </p:val>
                                        </p:tav>
                                        <p:tav tm="100000">
                                          <p:val>
                                            <p:strVal val="#ppt_h"/>
                                          </p:val>
                                        </p:tav>
                                      </p:tavLst>
                                    </p:anim>
                                    <p:anim calcmode="lin" valueType="num">
                                      <p:cBhvr>
                                        <p:cTn id="37" dur="500" fill="hold"/>
                                        <p:tgtEl>
                                          <p:spTgt spid="84995">
                                            <p:txEl>
                                              <p:pRg st="4" end="4"/>
                                            </p:txEl>
                                          </p:spTgt>
                                        </p:tgtEl>
                                        <p:attrNameLst>
                                          <p:attrName>ppt_x</p:attrName>
                                        </p:attrNameLst>
                                      </p:cBhvr>
                                      <p:tavLst>
                                        <p:tav tm="0">
                                          <p:val>
                                            <p:fltVal val="0.5"/>
                                          </p:val>
                                        </p:tav>
                                        <p:tav tm="100000">
                                          <p:val>
                                            <p:strVal val="#ppt_x"/>
                                          </p:val>
                                        </p:tav>
                                      </p:tavLst>
                                    </p:anim>
                                    <p:anim calcmode="lin" valueType="num">
                                      <p:cBhvr>
                                        <p:cTn id="38" dur="500" fill="hold"/>
                                        <p:tgtEl>
                                          <p:spTgt spid="84995">
                                            <p:txEl>
                                              <p:pRg st="4" end="4"/>
                                            </p:txEl>
                                          </p:spTgt>
                                        </p:tgtEl>
                                        <p:attrNameLst>
                                          <p:attrName>ppt_y</p:attrName>
                                        </p:attrNameLst>
                                      </p:cBhvr>
                                      <p:tavLst>
                                        <p:tav tm="0">
                                          <p:val>
                                            <p:strVal val="1+(6*min(max(#ppt_w*#ppt_h,.3),1)-7.4)/-.7*#ppt_h/2"/>
                                          </p:val>
                                        </p:tav>
                                        <p:tav tm="100000">
                                          <p:val>
                                            <p:strVal val="#ppt_y"/>
                                          </p:val>
                                        </p:tav>
                                      </p:tavLst>
                                    </p:anim>
                                  </p:childTnLst>
                                </p:cTn>
                              </p:par>
                              <p:par>
                                <p:cTn id="39" presetID="23" presetClass="entr" presetSubtype="36" fill="hold" grpId="0" nodeType="withEffect">
                                  <p:stCondLst>
                                    <p:cond delay="0"/>
                                  </p:stCondLst>
                                  <p:childTnLst>
                                    <p:set>
                                      <p:cBhvr>
                                        <p:cTn id="40" dur="1" fill="hold">
                                          <p:stCondLst>
                                            <p:cond delay="0"/>
                                          </p:stCondLst>
                                        </p:cTn>
                                        <p:tgtEl>
                                          <p:spTgt spid="84995">
                                            <p:txEl>
                                              <p:pRg st="5" end="5"/>
                                            </p:txEl>
                                          </p:spTgt>
                                        </p:tgtEl>
                                        <p:attrNameLst>
                                          <p:attrName>style.visibility</p:attrName>
                                        </p:attrNameLst>
                                      </p:cBhvr>
                                      <p:to>
                                        <p:strVal val="visible"/>
                                      </p:to>
                                    </p:set>
                                    <p:anim calcmode="lin" valueType="num">
                                      <p:cBhvr>
                                        <p:cTn id="41" dur="500" fill="hold"/>
                                        <p:tgtEl>
                                          <p:spTgt spid="84995">
                                            <p:txEl>
                                              <p:pRg st="5" end="5"/>
                                            </p:txEl>
                                          </p:spTgt>
                                        </p:tgtEl>
                                        <p:attrNameLst>
                                          <p:attrName>ppt_w</p:attrName>
                                        </p:attrNameLst>
                                      </p:cBhvr>
                                      <p:tavLst>
                                        <p:tav tm="0">
                                          <p:val>
                                            <p:strVal val="(6*min(max(#ppt_w*#ppt_h,.3),1)-7.4)/-.7*#ppt_w"/>
                                          </p:val>
                                        </p:tav>
                                        <p:tav tm="100000">
                                          <p:val>
                                            <p:strVal val="#ppt_w"/>
                                          </p:val>
                                        </p:tav>
                                      </p:tavLst>
                                    </p:anim>
                                    <p:anim calcmode="lin" valueType="num">
                                      <p:cBhvr>
                                        <p:cTn id="42" dur="500" fill="hold"/>
                                        <p:tgtEl>
                                          <p:spTgt spid="84995">
                                            <p:txEl>
                                              <p:pRg st="5" end="5"/>
                                            </p:txEl>
                                          </p:spTgt>
                                        </p:tgtEl>
                                        <p:attrNameLst>
                                          <p:attrName>ppt_h</p:attrName>
                                        </p:attrNameLst>
                                      </p:cBhvr>
                                      <p:tavLst>
                                        <p:tav tm="0">
                                          <p:val>
                                            <p:strVal val="(6*min(max(#ppt_w*#ppt_h,.3),1)-7.4)/-.7*#ppt_h"/>
                                          </p:val>
                                        </p:tav>
                                        <p:tav tm="100000">
                                          <p:val>
                                            <p:strVal val="#ppt_h"/>
                                          </p:val>
                                        </p:tav>
                                      </p:tavLst>
                                    </p:anim>
                                    <p:anim calcmode="lin" valueType="num">
                                      <p:cBhvr>
                                        <p:cTn id="43" dur="500" fill="hold"/>
                                        <p:tgtEl>
                                          <p:spTgt spid="84995">
                                            <p:txEl>
                                              <p:pRg st="5" end="5"/>
                                            </p:txEl>
                                          </p:spTgt>
                                        </p:tgtEl>
                                        <p:attrNameLst>
                                          <p:attrName>ppt_x</p:attrName>
                                        </p:attrNameLst>
                                      </p:cBhvr>
                                      <p:tavLst>
                                        <p:tav tm="0">
                                          <p:val>
                                            <p:fltVal val="0.5"/>
                                          </p:val>
                                        </p:tav>
                                        <p:tav tm="100000">
                                          <p:val>
                                            <p:strVal val="#ppt_x"/>
                                          </p:val>
                                        </p:tav>
                                      </p:tavLst>
                                    </p:anim>
                                    <p:anim calcmode="lin" valueType="num">
                                      <p:cBhvr>
                                        <p:cTn id="44" dur="500" fill="hold"/>
                                        <p:tgtEl>
                                          <p:spTgt spid="84995">
                                            <p:txEl>
                                              <p:pRg st="5" end="5"/>
                                            </p:txEl>
                                          </p:spTgt>
                                        </p:tgtEl>
                                        <p:attrNameLst>
                                          <p:attrName>ppt_y</p:attrName>
                                        </p:attrNameLst>
                                      </p:cBhvr>
                                      <p:tavLst>
                                        <p:tav tm="0">
                                          <p:val>
                                            <p:strVal val="1+(6*min(max(#ppt_w*#ppt_h,.3),1)-7.4)/-.7*#ppt_h/2"/>
                                          </p:val>
                                        </p:tav>
                                        <p:tav tm="100000">
                                          <p:val>
                                            <p:strVal val="#ppt_y"/>
                                          </p:val>
                                        </p:tav>
                                      </p:tavLst>
                                    </p:anim>
                                  </p:childTnLst>
                                </p:cTn>
                              </p:par>
                              <p:par>
                                <p:cTn id="45" presetID="23" presetClass="entr" presetSubtype="36" fill="hold" grpId="0" nodeType="withEffect">
                                  <p:stCondLst>
                                    <p:cond delay="0"/>
                                  </p:stCondLst>
                                  <p:childTnLst>
                                    <p:set>
                                      <p:cBhvr>
                                        <p:cTn id="46" dur="1" fill="hold">
                                          <p:stCondLst>
                                            <p:cond delay="0"/>
                                          </p:stCondLst>
                                        </p:cTn>
                                        <p:tgtEl>
                                          <p:spTgt spid="84995">
                                            <p:txEl>
                                              <p:pRg st="6" end="6"/>
                                            </p:txEl>
                                          </p:spTgt>
                                        </p:tgtEl>
                                        <p:attrNameLst>
                                          <p:attrName>style.visibility</p:attrName>
                                        </p:attrNameLst>
                                      </p:cBhvr>
                                      <p:to>
                                        <p:strVal val="visible"/>
                                      </p:to>
                                    </p:set>
                                    <p:anim calcmode="lin" valueType="num">
                                      <p:cBhvr>
                                        <p:cTn id="47" dur="500" fill="hold"/>
                                        <p:tgtEl>
                                          <p:spTgt spid="84995">
                                            <p:txEl>
                                              <p:pRg st="6" end="6"/>
                                            </p:txEl>
                                          </p:spTgt>
                                        </p:tgtEl>
                                        <p:attrNameLst>
                                          <p:attrName>ppt_w</p:attrName>
                                        </p:attrNameLst>
                                      </p:cBhvr>
                                      <p:tavLst>
                                        <p:tav tm="0">
                                          <p:val>
                                            <p:strVal val="(6*min(max(#ppt_w*#ppt_h,.3),1)-7.4)/-.7*#ppt_w"/>
                                          </p:val>
                                        </p:tav>
                                        <p:tav tm="100000">
                                          <p:val>
                                            <p:strVal val="#ppt_w"/>
                                          </p:val>
                                        </p:tav>
                                      </p:tavLst>
                                    </p:anim>
                                    <p:anim calcmode="lin" valueType="num">
                                      <p:cBhvr>
                                        <p:cTn id="48" dur="500" fill="hold"/>
                                        <p:tgtEl>
                                          <p:spTgt spid="84995">
                                            <p:txEl>
                                              <p:pRg st="6" end="6"/>
                                            </p:txEl>
                                          </p:spTgt>
                                        </p:tgtEl>
                                        <p:attrNameLst>
                                          <p:attrName>ppt_h</p:attrName>
                                        </p:attrNameLst>
                                      </p:cBhvr>
                                      <p:tavLst>
                                        <p:tav tm="0">
                                          <p:val>
                                            <p:strVal val="(6*min(max(#ppt_w*#ppt_h,.3),1)-7.4)/-.7*#ppt_h"/>
                                          </p:val>
                                        </p:tav>
                                        <p:tav tm="100000">
                                          <p:val>
                                            <p:strVal val="#ppt_h"/>
                                          </p:val>
                                        </p:tav>
                                      </p:tavLst>
                                    </p:anim>
                                    <p:anim calcmode="lin" valueType="num">
                                      <p:cBhvr>
                                        <p:cTn id="49" dur="500" fill="hold"/>
                                        <p:tgtEl>
                                          <p:spTgt spid="84995">
                                            <p:txEl>
                                              <p:pRg st="6" end="6"/>
                                            </p:txEl>
                                          </p:spTgt>
                                        </p:tgtEl>
                                        <p:attrNameLst>
                                          <p:attrName>ppt_x</p:attrName>
                                        </p:attrNameLst>
                                      </p:cBhvr>
                                      <p:tavLst>
                                        <p:tav tm="0">
                                          <p:val>
                                            <p:fltVal val="0.5"/>
                                          </p:val>
                                        </p:tav>
                                        <p:tav tm="100000">
                                          <p:val>
                                            <p:strVal val="#ppt_x"/>
                                          </p:val>
                                        </p:tav>
                                      </p:tavLst>
                                    </p:anim>
                                    <p:anim calcmode="lin" valueType="num">
                                      <p:cBhvr>
                                        <p:cTn id="50" dur="500" fill="hold"/>
                                        <p:tgtEl>
                                          <p:spTgt spid="84995">
                                            <p:txEl>
                                              <p:pRg st="6" end="6"/>
                                            </p:txEl>
                                          </p:spTgt>
                                        </p:tgtEl>
                                        <p:attrNameLst>
                                          <p:attrName>ppt_y</p:attrName>
                                        </p:attrNameLst>
                                      </p:cBhvr>
                                      <p:tavLst>
                                        <p:tav tm="0">
                                          <p:val>
                                            <p:strVal val="1+(6*min(max(#ppt_w*#ppt_h,.3),1)-7.4)/-.7*#ppt_h/2"/>
                                          </p:val>
                                        </p:tav>
                                        <p:tav tm="100000">
                                          <p:val>
                                            <p:strVal val="#ppt_y"/>
                                          </p:val>
                                        </p:tav>
                                      </p:tavLst>
                                    </p:anim>
                                  </p:childTnLst>
                                </p:cTn>
                              </p:par>
                              <p:par>
                                <p:cTn id="51" presetID="23" presetClass="entr" presetSubtype="36" fill="hold" grpId="0" nodeType="withEffect">
                                  <p:stCondLst>
                                    <p:cond delay="0"/>
                                  </p:stCondLst>
                                  <p:childTnLst>
                                    <p:set>
                                      <p:cBhvr>
                                        <p:cTn id="52" dur="1" fill="hold">
                                          <p:stCondLst>
                                            <p:cond delay="0"/>
                                          </p:stCondLst>
                                        </p:cTn>
                                        <p:tgtEl>
                                          <p:spTgt spid="84995">
                                            <p:txEl>
                                              <p:pRg st="7" end="7"/>
                                            </p:txEl>
                                          </p:spTgt>
                                        </p:tgtEl>
                                        <p:attrNameLst>
                                          <p:attrName>style.visibility</p:attrName>
                                        </p:attrNameLst>
                                      </p:cBhvr>
                                      <p:to>
                                        <p:strVal val="visible"/>
                                      </p:to>
                                    </p:set>
                                    <p:anim calcmode="lin" valueType="num">
                                      <p:cBhvr>
                                        <p:cTn id="53" dur="500" fill="hold"/>
                                        <p:tgtEl>
                                          <p:spTgt spid="84995">
                                            <p:txEl>
                                              <p:pRg st="7" end="7"/>
                                            </p:txEl>
                                          </p:spTgt>
                                        </p:tgtEl>
                                        <p:attrNameLst>
                                          <p:attrName>ppt_w</p:attrName>
                                        </p:attrNameLst>
                                      </p:cBhvr>
                                      <p:tavLst>
                                        <p:tav tm="0">
                                          <p:val>
                                            <p:strVal val="(6*min(max(#ppt_w*#ppt_h,.3),1)-7.4)/-.7*#ppt_w"/>
                                          </p:val>
                                        </p:tav>
                                        <p:tav tm="100000">
                                          <p:val>
                                            <p:strVal val="#ppt_w"/>
                                          </p:val>
                                        </p:tav>
                                      </p:tavLst>
                                    </p:anim>
                                    <p:anim calcmode="lin" valueType="num">
                                      <p:cBhvr>
                                        <p:cTn id="54" dur="500" fill="hold"/>
                                        <p:tgtEl>
                                          <p:spTgt spid="84995">
                                            <p:txEl>
                                              <p:pRg st="7" end="7"/>
                                            </p:txEl>
                                          </p:spTgt>
                                        </p:tgtEl>
                                        <p:attrNameLst>
                                          <p:attrName>ppt_h</p:attrName>
                                        </p:attrNameLst>
                                      </p:cBhvr>
                                      <p:tavLst>
                                        <p:tav tm="0">
                                          <p:val>
                                            <p:strVal val="(6*min(max(#ppt_w*#ppt_h,.3),1)-7.4)/-.7*#ppt_h"/>
                                          </p:val>
                                        </p:tav>
                                        <p:tav tm="100000">
                                          <p:val>
                                            <p:strVal val="#ppt_h"/>
                                          </p:val>
                                        </p:tav>
                                      </p:tavLst>
                                    </p:anim>
                                    <p:anim calcmode="lin" valueType="num">
                                      <p:cBhvr>
                                        <p:cTn id="55" dur="500" fill="hold"/>
                                        <p:tgtEl>
                                          <p:spTgt spid="84995">
                                            <p:txEl>
                                              <p:pRg st="7" end="7"/>
                                            </p:txEl>
                                          </p:spTgt>
                                        </p:tgtEl>
                                        <p:attrNameLst>
                                          <p:attrName>ppt_x</p:attrName>
                                        </p:attrNameLst>
                                      </p:cBhvr>
                                      <p:tavLst>
                                        <p:tav tm="0">
                                          <p:val>
                                            <p:fltVal val="0.5"/>
                                          </p:val>
                                        </p:tav>
                                        <p:tav tm="100000">
                                          <p:val>
                                            <p:strVal val="#ppt_x"/>
                                          </p:val>
                                        </p:tav>
                                      </p:tavLst>
                                    </p:anim>
                                    <p:anim calcmode="lin" valueType="num">
                                      <p:cBhvr>
                                        <p:cTn id="56" dur="500" fill="hold"/>
                                        <p:tgtEl>
                                          <p:spTgt spid="84995">
                                            <p:txEl>
                                              <p:pRg st="7" end="7"/>
                                            </p:txEl>
                                          </p:spTgt>
                                        </p:tgtEl>
                                        <p:attrNameLst>
                                          <p:attrName>ppt_y</p:attrName>
                                        </p:attrNameLst>
                                      </p:cBhvr>
                                      <p:tavLst>
                                        <p:tav tm="0">
                                          <p:val>
                                            <p:strVal val="1+(6*min(max(#ppt_w*#ppt_h,.3),1)-7.4)/-.7*#ppt_h/2"/>
                                          </p:val>
                                        </p:tav>
                                        <p:tav tm="100000">
                                          <p:val>
                                            <p:strVal val="#ppt_y"/>
                                          </p:val>
                                        </p:tav>
                                      </p:tavLst>
                                    </p:anim>
                                  </p:childTnLst>
                                </p:cTn>
                              </p:par>
                              <p:par>
                                <p:cTn id="57" presetID="23" presetClass="entr" presetSubtype="36" fill="hold" grpId="0" nodeType="withEffect">
                                  <p:stCondLst>
                                    <p:cond delay="0"/>
                                  </p:stCondLst>
                                  <p:childTnLst>
                                    <p:set>
                                      <p:cBhvr>
                                        <p:cTn id="58" dur="1" fill="hold">
                                          <p:stCondLst>
                                            <p:cond delay="0"/>
                                          </p:stCondLst>
                                        </p:cTn>
                                        <p:tgtEl>
                                          <p:spTgt spid="84995">
                                            <p:txEl>
                                              <p:pRg st="8" end="8"/>
                                            </p:txEl>
                                          </p:spTgt>
                                        </p:tgtEl>
                                        <p:attrNameLst>
                                          <p:attrName>style.visibility</p:attrName>
                                        </p:attrNameLst>
                                      </p:cBhvr>
                                      <p:to>
                                        <p:strVal val="visible"/>
                                      </p:to>
                                    </p:set>
                                    <p:anim calcmode="lin" valueType="num">
                                      <p:cBhvr>
                                        <p:cTn id="59" dur="500" fill="hold"/>
                                        <p:tgtEl>
                                          <p:spTgt spid="84995">
                                            <p:txEl>
                                              <p:pRg st="8" end="8"/>
                                            </p:txEl>
                                          </p:spTgt>
                                        </p:tgtEl>
                                        <p:attrNameLst>
                                          <p:attrName>ppt_w</p:attrName>
                                        </p:attrNameLst>
                                      </p:cBhvr>
                                      <p:tavLst>
                                        <p:tav tm="0">
                                          <p:val>
                                            <p:strVal val="(6*min(max(#ppt_w*#ppt_h,.3),1)-7.4)/-.7*#ppt_w"/>
                                          </p:val>
                                        </p:tav>
                                        <p:tav tm="100000">
                                          <p:val>
                                            <p:strVal val="#ppt_w"/>
                                          </p:val>
                                        </p:tav>
                                      </p:tavLst>
                                    </p:anim>
                                    <p:anim calcmode="lin" valueType="num">
                                      <p:cBhvr>
                                        <p:cTn id="60" dur="500" fill="hold"/>
                                        <p:tgtEl>
                                          <p:spTgt spid="84995">
                                            <p:txEl>
                                              <p:pRg st="8" end="8"/>
                                            </p:txEl>
                                          </p:spTgt>
                                        </p:tgtEl>
                                        <p:attrNameLst>
                                          <p:attrName>ppt_h</p:attrName>
                                        </p:attrNameLst>
                                      </p:cBhvr>
                                      <p:tavLst>
                                        <p:tav tm="0">
                                          <p:val>
                                            <p:strVal val="(6*min(max(#ppt_w*#ppt_h,.3),1)-7.4)/-.7*#ppt_h"/>
                                          </p:val>
                                        </p:tav>
                                        <p:tav tm="100000">
                                          <p:val>
                                            <p:strVal val="#ppt_h"/>
                                          </p:val>
                                        </p:tav>
                                      </p:tavLst>
                                    </p:anim>
                                    <p:anim calcmode="lin" valueType="num">
                                      <p:cBhvr>
                                        <p:cTn id="61" dur="500" fill="hold"/>
                                        <p:tgtEl>
                                          <p:spTgt spid="84995">
                                            <p:txEl>
                                              <p:pRg st="8" end="8"/>
                                            </p:txEl>
                                          </p:spTgt>
                                        </p:tgtEl>
                                        <p:attrNameLst>
                                          <p:attrName>ppt_x</p:attrName>
                                        </p:attrNameLst>
                                      </p:cBhvr>
                                      <p:tavLst>
                                        <p:tav tm="0">
                                          <p:val>
                                            <p:fltVal val="0.5"/>
                                          </p:val>
                                        </p:tav>
                                        <p:tav tm="100000">
                                          <p:val>
                                            <p:strVal val="#ppt_x"/>
                                          </p:val>
                                        </p:tav>
                                      </p:tavLst>
                                    </p:anim>
                                    <p:anim calcmode="lin" valueType="num">
                                      <p:cBhvr>
                                        <p:cTn id="62" dur="500" fill="hold"/>
                                        <p:tgtEl>
                                          <p:spTgt spid="84995">
                                            <p:txEl>
                                              <p:pRg st="8" end="8"/>
                                            </p:txEl>
                                          </p:spTgt>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autoUpdateAnimBg="0" advAuto="0"/>
      <p:bldP spid="84994"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187624" y="836712"/>
            <a:ext cx="6777318" cy="2524070"/>
          </a:xfrm>
        </p:spPr>
        <p:txBody>
          <a:bodyPr/>
          <a:lstStyle/>
          <a:p>
            <a:pPr algn="ctr" eaLnBrk="1" hangingPunct="1"/>
            <a:r>
              <a:rPr lang="tr-TR" sz="4400" dirty="0" smtClean="0">
                <a:latin typeface="Comic Sans MS" pitchFamily="66" charset="0"/>
              </a:rPr>
              <a:t>ERGENLİK DÖNEMİNDE KİŞİSEL TEMİZLİK VE HİJYEN</a:t>
            </a:r>
          </a:p>
        </p:txBody>
      </p:sp>
    </p:spTree>
    <p:extLst>
      <p:ext uri="{BB962C8B-B14F-4D97-AF65-F5344CB8AC3E}">
        <p14:creationId xmlns:p14="http://schemas.microsoft.com/office/powerpoint/2010/main" val="8505933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idx="1"/>
          </p:nvPr>
        </p:nvSpPr>
        <p:spPr/>
        <p:txBody>
          <a:bodyPr/>
          <a:lstStyle/>
          <a:p>
            <a:pPr eaLnBrk="1" hangingPunct="1">
              <a:defRPr/>
            </a:pPr>
            <a:r>
              <a:rPr lang="tr-TR" smtClean="0"/>
              <a:t>Ergenlik ve gençlik döneminde vücuttaki değişimler,ter ve yağ bezlerinin artan salgıları nedeniyle yeni temizlik davranışları edinmemizi gerektirir.Bu kokuların vücuttan uzaklaştırılması için sık yıkanmak gerekir.</a:t>
            </a:r>
          </a:p>
        </p:txBody>
      </p:sp>
      <p:sp>
        <p:nvSpPr>
          <p:cNvPr id="79874" name="Rectangle 2"/>
          <p:cNvSpPr>
            <a:spLocks noGrp="1" noChangeArrowheads="1"/>
          </p:cNvSpPr>
          <p:nvPr>
            <p:ph type="title"/>
          </p:nvPr>
        </p:nvSpPr>
        <p:spPr/>
        <p:txBody>
          <a:bodyPr/>
          <a:lstStyle/>
          <a:p>
            <a:pPr eaLnBrk="1" hangingPunct="1">
              <a:defRPr/>
            </a:pPr>
            <a:r>
              <a:rPr lang="tr-TR" smtClean="0">
                <a:solidFill>
                  <a:schemeClr val="hlink"/>
                </a:solidFill>
              </a:rPr>
              <a:t>TEMİZLİK</a:t>
            </a:r>
          </a:p>
        </p:txBody>
      </p:sp>
    </p:spTree>
    <p:extLst>
      <p:ext uri="{BB962C8B-B14F-4D97-AF65-F5344CB8AC3E}">
        <p14:creationId xmlns:p14="http://schemas.microsoft.com/office/powerpoint/2010/main" val="2143349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611560" y="836712"/>
            <a:ext cx="7891250" cy="3203890"/>
          </a:xfrm>
          <a:prstGeom prst="rect">
            <a:avLst/>
          </a:prstGeom>
          <a:noFill/>
          <a:ln>
            <a:noFill/>
          </a:ln>
          <a:effectLst/>
          <a:extLst/>
        </p:spPr>
        <p:txBody>
          <a:bodyPr wrap="square">
            <a:spAutoFit/>
          </a:bodyPr>
          <a:lstStyle/>
          <a:p>
            <a:pPr algn="ctr" fontAlgn="auto">
              <a:lnSpc>
                <a:spcPct val="160000"/>
              </a:lnSpc>
              <a:spcBef>
                <a:spcPts val="0"/>
              </a:spcBef>
              <a:spcAft>
                <a:spcPts val="0"/>
              </a:spcAft>
              <a:defRPr/>
            </a:pPr>
            <a:r>
              <a:rPr lang="tr-TR" sz="4400" b="1" dirty="0">
                <a:solidFill>
                  <a:srgbClr val="990000"/>
                </a:solidFill>
                <a:effectLst>
                  <a:outerShdw blurRad="38100" dist="38100" dir="2700000" algn="tl">
                    <a:srgbClr val="000000"/>
                  </a:outerShdw>
                </a:effectLst>
                <a:latin typeface="Times New Roman"/>
              </a:rPr>
              <a:t>ERGENLİK DÖNEMİNDE FİZİKSEL </a:t>
            </a:r>
          </a:p>
          <a:p>
            <a:pPr algn="ctr" fontAlgn="auto">
              <a:lnSpc>
                <a:spcPct val="160000"/>
              </a:lnSpc>
              <a:spcBef>
                <a:spcPts val="0"/>
              </a:spcBef>
              <a:spcAft>
                <a:spcPts val="0"/>
              </a:spcAft>
              <a:defRPr/>
            </a:pPr>
            <a:r>
              <a:rPr lang="tr-TR" sz="4400" b="1" dirty="0">
                <a:solidFill>
                  <a:srgbClr val="990000"/>
                </a:solidFill>
                <a:effectLst>
                  <a:outerShdw blurRad="38100" dist="38100" dir="2700000" algn="tl">
                    <a:srgbClr val="000000"/>
                  </a:outerShdw>
                </a:effectLst>
                <a:latin typeface="Times New Roman"/>
              </a:rPr>
              <a:t>DEĞİŞİMLER</a:t>
            </a:r>
            <a:endParaRPr lang="tr-TR" sz="4400" b="1" dirty="0">
              <a:solidFill>
                <a:prstClr val="black"/>
              </a:solidFill>
              <a:effectLst>
                <a:outerShdw blurRad="38100" dist="38100" dir="2700000" algn="tl">
                  <a:srgbClr val="FFFFFF"/>
                </a:outerShdw>
              </a:effectLst>
              <a:latin typeface="Times New Roman"/>
            </a:endParaRPr>
          </a:p>
        </p:txBody>
      </p:sp>
      <p:pic>
        <p:nvPicPr>
          <p:cNvPr id="4098" name="Picture 2" descr="C:\Users\NALBANTLAR\Deskto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933056"/>
            <a:ext cx="3456384" cy="2838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44025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41986"/>
                                        </p:tgtEl>
                                        <p:attrNameLst>
                                          <p:attrName>style.visibility</p:attrName>
                                        </p:attrNameLst>
                                      </p:cBhvr>
                                      <p:to>
                                        <p:strVal val="visible"/>
                                      </p:to>
                                    </p:set>
                                    <p:anim to="" calcmode="lin" valueType="num">
                                      <p:cBhvr>
                                        <p:cTn id="7" dur="1" fill="hold"/>
                                        <p:tgtEl>
                                          <p:spTgt spid="41986"/>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Ütopya Yıldız İmi.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İçerik Yer Tutucusu 2"/>
          <p:cNvSpPr>
            <a:spLocks noGrp="1"/>
          </p:cNvSpPr>
          <p:nvPr>
            <p:ph idx="1"/>
          </p:nvPr>
        </p:nvSpPr>
        <p:spPr>
          <a:xfrm>
            <a:off x="457200" y="1700808"/>
            <a:ext cx="8075240" cy="4752528"/>
          </a:xfrm>
        </p:spPr>
        <p:txBody>
          <a:bodyPr>
            <a:normAutofit/>
          </a:bodyPr>
          <a:lstStyle/>
          <a:p>
            <a:pPr marL="0" indent="0">
              <a:buFontTx/>
              <a:buNone/>
              <a:defRPr/>
            </a:pPr>
            <a:endParaRPr lang="tr-TR" sz="1800" b="1" dirty="0" smtClean="0">
              <a:solidFill>
                <a:schemeClr val="accent1">
                  <a:lumMod val="50000"/>
                </a:schemeClr>
              </a:solidFill>
              <a:latin typeface="Comic Sans MS" pitchFamily="66" charset="0"/>
            </a:endParaRPr>
          </a:p>
          <a:p>
            <a:pPr marL="0" indent="0">
              <a:buFontTx/>
              <a:buNone/>
              <a:defRPr/>
            </a:pPr>
            <a:r>
              <a:rPr lang="tr-TR" sz="1800" b="1" dirty="0" smtClean="0">
                <a:solidFill>
                  <a:srgbClr val="FF0000"/>
                </a:solidFill>
                <a:latin typeface="Comic Sans MS" pitchFamily="66" charset="0"/>
              </a:rPr>
              <a:t>Deri Temizliği</a:t>
            </a:r>
          </a:p>
          <a:p>
            <a:pPr marL="0" indent="0">
              <a:buFontTx/>
              <a:buNone/>
              <a:defRPr/>
            </a:pPr>
            <a:r>
              <a:rPr lang="tr-TR" sz="1800" b="1" dirty="0" smtClean="0">
                <a:latin typeface="Comic Sans MS" pitchFamily="66" charset="0"/>
              </a:rPr>
              <a:t>Sabun ve 37°-38° C sıcaklıktaki suyla yapılan banyo kir ve salgıların temizlenmesini sağlar. </a:t>
            </a:r>
            <a:r>
              <a:rPr lang="tr-TR" sz="1800" b="1" dirty="0">
                <a:latin typeface="Comic Sans MS" pitchFamily="66" charset="0"/>
              </a:rPr>
              <a:t>E</a:t>
            </a:r>
            <a:r>
              <a:rPr lang="tr-TR" sz="1800" b="1" dirty="0" smtClean="0">
                <a:latin typeface="Comic Sans MS" pitchFamily="66" charset="0"/>
              </a:rPr>
              <a:t>n az haftada 1 kez böyle bir banyo yapılmalıdır. </a:t>
            </a:r>
          </a:p>
          <a:p>
            <a:pPr marL="0" indent="0">
              <a:buFontTx/>
              <a:buNone/>
              <a:defRPr/>
            </a:pPr>
            <a:r>
              <a:rPr lang="tr-TR" sz="1800" b="1" dirty="0" smtClean="0">
                <a:solidFill>
                  <a:srgbClr val="FF0000"/>
                </a:solidFill>
                <a:latin typeface="Comic Sans MS" pitchFamily="66" charset="0"/>
              </a:rPr>
              <a:t>Saçların Temizliği</a:t>
            </a:r>
          </a:p>
          <a:p>
            <a:pPr marL="0" indent="0">
              <a:buFontTx/>
              <a:buNone/>
              <a:defRPr/>
            </a:pPr>
            <a:r>
              <a:rPr lang="tr-TR" sz="1800" b="1" dirty="0" smtClean="0">
                <a:latin typeface="Comic Sans MS" pitchFamily="66" charset="0"/>
              </a:rPr>
              <a:t>Saçların temizliği sağlığı etkiler. Çünkü bazı enfeksiyon etkenleri ve parazitler, kirli saçlara ve o bölgedeki deriye daha kolay yerleşir. Saçların en az haftada 2 kez yıkanması gerekir.</a:t>
            </a:r>
            <a:r>
              <a:rPr lang="tr-TR" sz="1800" b="1" dirty="0" smtClean="0">
                <a:solidFill>
                  <a:srgbClr val="FF0000"/>
                </a:solidFill>
                <a:latin typeface="Comic Sans MS" pitchFamily="66" charset="0"/>
              </a:rPr>
              <a:t> </a:t>
            </a:r>
            <a:r>
              <a:rPr lang="tr-TR" sz="1800" b="1" i="1" dirty="0" smtClean="0">
                <a:solidFill>
                  <a:srgbClr val="FF0000"/>
                </a:solidFill>
                <a:latin typeface="Comic Sans MS" pitchFamily="66" charset="0"/>
              </a:rPr>
              <a:t>Saçlı deri yağlı ise, daha sık yıkanmalıdır</a:t>
            </a:r>
            <a:r>
              <a:rPr lang="tr-TR" sz="1800" b="1" i="1" dirty="0" smtClean="0">
                <a:solidFill>
                  <a:schemeClr val="accent1">
                    <a:lumMod val="50000"/>
                  </a:schemeClr>
                </a:solidFill>
                <a:latin typeface="Comic Sans MS" pitchFamily="66" charset="0"/>
              </a:rPr>
              <a:t>.</a:t>
            </a:r>
            <a:r>
              <a:rPr lang="tr-TR" sz="1800" b="1" dirty="0" smtClean="0">
                <a:solidFill>
                  <a:schemeClr val="accent1">
                    <a:lumMod val="50000"/>
                  </a:schemeClr>
                </a:solidFill>
                <a:latin typeface="Comic Sans MS" pitchFamily="66" charset="0"/>
              </a:rPr>
              <a:t> </a:t>
            </a:r>
          </a:p>
          <a:p>
            <a:pPr marL="0" indent="0">
              <a:buFontTx/>
              <a:buNone/>
              <a:defRPr/>
            </a:pPr>
            <a:r>
              <a:rPr lang="tr-TR" sz="1800" b="1" dirty="0" smtClean="0">
                <a:latin typeface="Comic Sans MS" pitchFamily="66" charset="0"/>
              </a:rPr>
              <a:t>Saçlı derideki kan dolaşımının bozulmaması için çok sıcak ve çok soğuk havalar dışında başın açık olması yararlıdır.</a:t>
            </a:r>
          </a:p>
          <a:p>
            <a:pPr marL="0" indent="0" eaLnBrk="1" hangingPunct="1">
              <a:buFontTx/>
              <a:buNone/>
              <a:defRPr/>
            </a:pPr>
            <a:endParaRPr lang="tr-TR" sz="1800" dirty="0" smtClean="0">
              <a:latin typeface="Comic Sans MS" pitchFamily="66" charset="0"/>
            </a:endParaRPr>
          </a:p>
        </p:txBody>
      </p:sp>
      <p:sp>
        <p:nvSpPr>
          <p:cNvPr id="7170" name="Başlık 1"/>
          <p:cNvSpPr>
            <a:spLocks noGrp="1"/>
          </p:cNvSpPr>
          <p:nvPr>
            <p:ph type="title"/>
          </p:nvPr>
        </p:nvSpPr>
        <p:spPr/>
        <p:txBody>
          <a:bodyPr/>
          <a:lstStyle/>
          <a:p>
            <a:pPr algn="ctr" eaLnBrk="1" hangingPunct="1"/>
            <a:r>
              <a:rPr lang="tr-TR" sz="4000" dirty="0" smtClean="0">
                <a:latin typeface="Comic Sans MS" pitchFamily="66" charset="0"/>
              </a:rPr>
              <a:t>Ergenlik ve Kişisel Hijyen</a:t>
            </a:r>
          </a:p>
        </p:txBody>
      </p:sp>
    </p:spTree>
    <p:extLst>
      <p:ext uri="{BB962C8B-B14F-4D97-AF65-F5344CB8AC3E}">
        <p14:creationId xmlns:p14="http://schemas.microsoft.com/office/powerpoint/2010/main" val="24849964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İçerik Yer Tutucusu 2"/>
          <p:cNvSpPr>
            <a:spLocks noGrp="1"/>
          </p:cNvSpPr>
          <p:nvPr>
            <p:ph idx="1"/>
          </p:nvPr>
        </p:nvSpPr>
        <p:spPr>
          <a:xfrm>
            <a:off x="467544" y="1052736"/>
            <a:ext cx="8064896" cy="5287963"/>
          </a:xfrm>
        </p:spPr>
        <p:txBody>
          <a:bodyPr/>
          <a:lstStyle/>
          <a:p>
            <a:pPr marL="0" indent="0">
              <a:buFontTx/>
              <a:buNone/>
              <a:defRPr/>
            </a:pPr>
            <a:endParaRPr lang="tr-TR" sz="2000" b="1" dirty="0" smtClean="0">
              <a:solidFill>
                <a:schemeClr val="accent1">
                  <a:lumMod val="50000"/>
                </a:schemeClr>
              </a:solidFill>
              <a:latin typeface="Comic Sans MS" pitchFamily="66" charset="0"/>
            </a:endParaRPr>
          </a:p>
          <a:p>
            <a:pPr marL="0" indent="0">
              <a:buFontTx/>
              <a:buNone/>
              <a:defRPr/>
            </a:pPr>
            <a:endParaRPr lang="tr-TR" sz="2000" b="1" dirty="0">
              <a:solidFill>
                <a:schemeClr val="accent1">
                  <a:lumMod val="50000"/>
                </a:schemeClr>
              </a:solidFill>
              <a:latin typeface="Comic Sans MS" pitchFamily="66" charset="0"/>
            </a:endParaRPr>
          </a:p>
          <a:p>
            <a:pPr marL="0" indent="0">
              <a:buFontTx/>
              <a:buNone/>
              <a:defRPr/>
            </a:pPr>
            <a:r>
              <a:rPr lang="tr-TR" sz="2000" b="1" dirty="0" smtClean="0">
                <a:solidFill>
                  <a:srgbClr val="FF0000"/>
                </a:solidFill>
                <a:latin typeface="Comic Sans MS" pitchFamily="66" charset="0"/>
              </a:rPr>
              <a:t>El Temizliği</a:t>
            </a:r>
          </a:p>
          <a:p>
            <a:pPr marL="0" indent="0">
              <a:buFontTx/>
              <a:buNone/>
              <a:defRPr/>
            </a:pPr>
            <a:r>
              <a:rPr lang="tr-TR" sz="2000" b="1" dirty="0" smtClean="0">
                <a:latin typeface="Comic Sans MS" pitchFamily="66" charset="0"/>
              </a:rPr>
              <a:t>İnsanın gün boyu en çok kullandığı ve dış ortamla en çok yakın ilişki kuran organı elleridir. El yıkama süresi, saatin tik-taklarına uyarak en az 10 a kadar sayarak belirlenir. Bu sürede elleri sabunla ovalamalıdır. </a:t>
            </a:r>
          </a:p>
          <a:p>
            <a:pPr marL="0" indent="0">
              <a:buFontTx/>
              <a:buNone/>
              <a:defRPr/>
            </a:pPr>
            <a:endParaRPr lang="tr-TR" sz="2000" b="1" dirty="0" smtClean="0">
              <a:latin typeface="Comic Sans MS" pitchFamily="66" charset="0"/>
            </a:endParaRPr>
          </a:p>
          <a:p>
            <a:pPr marL="0" indent="0">
              <a:buFontTx/>
              <a:buNone/>
              <a:defRPr/>
            </a:pPr>
            <a:r>
              <a:rPr lang="tr-TR" sz="2000" b="1" dirty="0" smtClean="0">
                <a:latin typeface="Comic Sans MS" pitchFamily="66" charset="0"/>
              </a:rPr>
              <a:t>El temizliği, tırnak temizliği ile bir bütündür. Tırnaklar düzenli aralıklarla , kısa ve yuvarlak şekilde kesilmelidir. Elleri soğuk, deterjan ya da antiseptik gibi deri bütünlüğünü bozan uygulamalardan korumak gerekir. Bunun için uygun eldivenlerin kullanılması yararlıdır.</a:t>
            </a:r>
          </a:p>
          <a:p>
            <a:pPr marL="0" indent="0" eaLnBrk="1" hangingPunct="1">
              <a:buFontTx/>
              <a:buNone/>
              <a:defRPr/>
            </a:pPr>
            <a:endParaRPr lang="tr-TR" sz="2000" dirty="0" smtClean="0">
              <a:latin typeface="Comic Sans MS" pitchFamily="66" charset="0"/>
            </a:endParaRPr>
          </a:p>
        </p:txBody>
      </p:sp>
    </p:spTree>
    <p:extLst>
      <p:ext uri="{BB962C8B-B14F-4D97-AF65-F5344CB8AC3E}">
        <p14:creationId xmlns:p14="http://schemas.microsoft.com/office/powerpoint/2010/main" val="13659040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İçerik Yer Tutucusu 2"/>
          <p:cNvSpPr>
            <a:spLocks noGrp="1"/>
          </p:cNvSpPr>
          <p:nvPr>
            <p:ph idx="1"/>
          </p:nvPr>
        </p:nvSpPr>
        <p:spPr>
          <a:xfrm>
            <a:off x="457200" y="914400"/>
            <a:ext cx="8075240" cy="5211763"/>
          </a:xfrm>
        </p:spPr>
        <p:txBody>
          <a:bodyPr>
            <a:normAutofit/>
          </a:bodyPr>
          <a:lstStyle/>
          <a:p>
            <a:pPr marL="0" indent="0">
              <a:buFontTx/>
              <a:buNone/>
              <a:defRPr/>
            </a:pPr>
            <a:endParaRPr lang="tr-TR" sz="2000" b="1" dirty="0" smtClean="0">
              <a:solidFill>
                <a:schemeClr val="accent1">
                  <a:lumMod val="50000"/>
                </a:schemeClr>
              </a:solidFill>
              <a:latin typeface="Comic Sans MS" pitchFamily="66" charset="0"/>
            </a:endParaRPr>
          </a:p>
          <a:p>
            <a:pPr marL="0" indent="0">
              <a:buFontTx/>
              <a:buNone/>
              <a:defRPr/>
            </a:pPr>
            <a:endParaRPr lang="tr-TR" sz="2000" b="1" dirty="0">
              <a:solidFill>
                <a:schemeClr val="accent1">
                  <a:lumMod val="50000"/>
                </a:schemeClr>
              </a:solidFill>
              <a:latin typeface="Comic Sans MS" pitchFamily="66" charset="0"/>
            </a:endParaRPr>
          </a:p>
          <a:p>
            <a:pPr marL="0" indent="0">
              <a:buFontTx/>
              <a:buNone/>
              <a:defRPr/>
            </a:pPr>
            <a:r>
              <a:rPr lang="tr-TR" b="1" dirty="0" smtClean="0">
                <a:solidFill>
                  <a:srgbClr val="FF0000"/>
                </a:solidFill>
                <a:latin typeface="Comic Sans MS" pitchFamily="66" charset="0"/>
              </a:rPr>
              <a:t>Ayak Temizliği</a:t>
            </a:r>
          </a:p>
          <a:p>
            <a:pPr marL="0" indent="0">
              <a:buFontTx/>
              <a:buNone/>
              <a:defRPr/>
            </a:pPr>
            <a:r>
              <a:rPr lang="tr-TR" sz="2000" b="1" dirty="0" smtClean="0">
                <a:latin typeface="Comic Sans MS" pitchFamily="66" charset="0"/>
              </a:rPr>
              <a:t>Ayak sağlığı için hem temizlik kurallarının uygulanması, hem de uygun bir ayakkabı seçimi önem taşır. Ayakların her gün yıkanması ve yıkandıktan sonra, özellikle parmak aralarının, iyice kurulanması gerekir. Aksi halde nemli ortam </a:t>
            </a:r>
            <a:r>
              <a:rPr lang="tr-TR" sz="2000" b="1" dirty="0" smtClean="0">
                <a:solidFill>
                  <a:srgbClr val="FF0000"/>
                </a:solidFill>
                <a:latin typeface="Comic Sans MS" pitchFamily="66" charset="0"/>
              </a:rPr>
              <a:t>mantar enfeksiyonlarının</a:t>
            </a:r>
            <a:r>
              <a:rPr lang="tr-TR" sz="2000" b="1" dirty="0" smtClean="0">
                <a:latin typeface="Comic Sans MS" pitchFamily="66" charset="0"/>
              </a:rPr>
              <a:t> gelişmesine neden olur. </a:t>
            </a:r>
          </a:p>
          <a:p>
            <a:pPr marL="0" indent="0">
              <a:buFontTx/>
              <a:buNone/>
              <a:defRPr/>
            </a:pPr>
            <a:r>
              <a:rPr lang="tr-TR" sz="2000" b="1" dirty="0" smtClean="0">
                <a:latin typeface="Comic Sans MS" pitchFamily="66" charset="0"/>
              </a:rPr>
              <a:t>Ayak tırnakları da düzenli aralıklarla kesilmelidir, ancak tırnak batmasını önlemek için düz kesilmesi önerilmektedir. </a:t>
            </a:r>
          </a:p>
          <a:p>
            <a:pPr marL="0" indent="0">
              <a:buFontTx/>
              <a:buNone/>
              <a:defRPr/>
            </a:pPr>
            <a:r>
              <a:rPr lang="tr-TR" sz="2000" b="1" dirty="0" smtClean="0">
                <a:latin typeface="Comic Sans MS" pitchFamily="66" charset="0"/>
              </a:rPr>
              <a:t>Uygun ve rahat bir ayakkabı ayak sağlığı için önemlidir. Ayağa tam uyan bir ayakkabı; parmakları sıkmamalı, topuğu sıkıca tutmalı ve ayak kemerini iyice desteklemelidir. Ayakkabının ökçesi geniş olmalı ve çok yüksek olmamalıdır. </a:t>
            </a:r>
            <a:endParaRPr lang="tr-TR" b="1" dirty="0" smtClean="0"/>
          </a:p>
        </p:txBody>
      </p:sp>
      <p:sp>
        <p:nvSpPr>
          <p:cNvPr id="9218" name="Başlık 1"/>
          <p:cNvSpPr>
            <a:spLocks noGrp="1"/>
          </p:cNvSpPr>
          <p:nvPr>
            <p:ph type="title"/>
          </p:nvPr>
        </p:nvSpPr>
        <p:spPr>
          <a:xfrm>
            <a:off x="457200" y="274638"/>
            <a:ext cx="5943600" cy="411162"/>
          </a:xfrm>
        </p:spPr>
        <p:txBody>
          <a:bodyPr>
            <a:normAutofit fontScale="90000"/>
          </a:bodyPr>
          <a:lstStyle/>
          <a:p>
            <a:pPr algn="ctr" eaLnBrk="1" hangingPunct="1"/>
            <a:r>
              <a:rPr lang="tr-TR" smtClean="0"/>
              <a:t>…</a:t>
            </a:r>
          </a:p>
        </p:txBody>
      </p:sp>
    </p:spTree>
    <p:extLst>
      <p:ext uri="{BB962C8B-B14F-4D97-AF65-F5344CB8AC3E}">
        <p14:creationId xmlns:p14="http://schemas.microsoft.com/office/powerpoint/2010/main" val="41601397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İçerik Yer Tutucusu 2"/>
          <p:cNvSpPr>
            <a:spLocks noGrp="1"/>
          </p:cNvSpPr>
          <p:nvPr>
            <p:ph idx="1"/>
          </p:nvPr>
        </p:nvSpPr>
        <p:spPr>
          <a:xfrm>
            <a:off x="457200" y="914400"/>
            <a:ext cx="7643192" cy="5211763"/>
          </a:xfrm>
        </p:spPr>
        <p:txBody>
          <a:bodyPr/>
          <a:lstStyle/>
          <a:p>
            <a:pPr marL="0" indent="0">
              <a:buFontTx/>
              <a:buNone/>
              <a:defRPr/>
            </a:pPr>
            <a:endParaRPr lang="tr-TR" sz="2000" b="1" dirty="0" smtClean="0">
              <a:solidFill>
                <a:schemeClr val="accent1">
                  <a:lumMod val="50000"/>
                </a:schemeClr>
              </a:solidFill>
              <a:latin typeface="Comic Sans MS" pitchFamily="66" charset="0"/>
            </a:endParaRPr>
          </a:p>
          <a:p>
            <a:pPr marL="0" indent="0">
              <a:buFontTx/>
              <a:buNone/>
              <a:defRPr/>
            </a:pPr>
            <a:endParaRPr lang="tr-TR" sz="2000" b="1" dirty="0">
              <a:solidFill>
                <a:schemeClr val="accent1">
                  <a:lumMod val="50000"/>
                </a:schemeClr>
              </a:solidFill>
              <a:latin typeface="Comic Sans MS" pitchFamily="66" charset="0"/>
            </a:endParaRPr>
          </a:p>
          <a:p>
            <a:pPr marL="0" indent="0">
              <a:buFontTx/>
              <a:buNone/>
              <a:defRPr/>
            </a:pPr>
            <a:endParaRPr lang="tr-TR" b="1" dirty="0" smtClean="0">
              <a:solidFill>
                <a:schemeClr val="accent1">
                  <a:lumMod val="50000"/>
                </a:schemeClr>
              </a:solidFill>
              <a:latin typeface="Comic Sans MS" pitchFamily="66" charset="0"/>
            </a:endParaRPr>
          </a:p>
          <a:p>
            <a:pPr marL="0" indent="0">
              <a:buFontTx/>
              <a:buNone/>
              <a:defRPr/>
            </a:pPr>
            <a:r>
              <a:rPr lang="tr-TR" b="1" dirty="0" smtClean="0">
                <a:solidFill>
                  <a:srgbClr val="FF0000"/>
                </a:solidFill>
                <a:latin typeface="Comic Sans MS" pitchFamily="66" charset="0"/>
              </a:rPr>
              <a:t>Ağız ve Diş Bakımı</a:t>
            </a:r>
          </a:p>
          <a:p>
            <a:pPr marL="0" indent="0">
              <a:buFontTx/>
              <a:buNone/>
              <a:defRPr/>
            </a:pPr>
            <a:r>
              <a:rPr lang="tr-TR" b="1" dirty="0" smtClean="0">
                <a:latin typeface="Comic Sans MS" pitchFamily="66" charset="0"/>
              </a:rPr>
              <a:t>Dişlerin yemekten sonra, sabah ve akşam günde 2 kez, florlu diş macunları ile, 3 dakika süreyle fırçalanması gerekir. </a:t>
            </a:r>
          </a:p>
          <a:p>
            <a:pPr marL="0" indent="0">
              <a:buFontTx/>
              <a:buNone/>
              <a:defRPr/>
            </a:pPr>
            <a:endParaRPr lang="tr-TR" b="1" dirty="0">
              <a:latin typeface="Comic Sans MS" pitchFamily="66" charset="0"/>
            </a:endParaRPr>
          </a:p>
          <a:p>
            <a:pPr marL="0" indent="0">
              <a:buFontTx/>
              <a:buNone/>
              <a:defRPr/>
            </a:pPr>
            <a:r>
              <a:rPr lang="tr-TR" b="1" dirty="0" smtClean="0">
                <a:latin typeface="Comic Sans MS" pitchFamily="66" charset="0"/>
              </a:rPr>
              <a:t>Şekerli ve karbonhidratlı besinlerin yenmesinden sonra ağzın su ile çalkalanması ya da biraz su içilmesi de diş çürüklerinin oluşumunu azaltabilir. </a:t>
            </a:r>
          </a:p>
          <a:p>
            <a:pPr marL="0" indent="0">
              <a:buFontTx/>
              <a:buNone/>
              <a:defRPr/>
            </a:pPr>
            <a:endParaRPr lang="tr-TR" sz="2000" b="1" dirty="0" smtClean="0">
              <a:latin typeface="Comic Sans MS" pitchFamily="66" charset="0"/>
            </a:endParaRPr>
          </a:p>
        </p:txBody>
      </p:sp>
      <p:sp>
        <p:nvSpPr>
          <p:cNvPr id="11266" name="Başlık 1"/>
          <p:cNvSpPr>
            <a:spLocks noGrp="1"/>
          </p:cNvSpPr>
          <p:nvPr>
            <p:ph type="title"/>
          </p:nvPr>
        </p:nvSpPr>
        <p:spPr>
          <a:xfrm>
            <a:off x="457200" y="274638"/>
            <a:ext cx="5943600" cy="487362"/>
          </a:xfrm>
        </p:spPr>
        <p:txBody>
          <a:bodyPr>
            <a:normAutofit fontScale="90000"/>
          </a:bodyPr>
          <a:lstStyle/>
          <a:p>
            <a:pPr algn="ctr" eaLnBrk="1" hangingPunct="1"/>
            <a:r>
              <a:rPr lang="tr-TR" smtClean="0"/>
              <a:t>…</a:t>
            </a:r>
          </a:p>
        </p:txBody>
      </p:sp>
    </p:spTree>
    <p:extLst>
      <p:ext uri="{BB962C8B-B14F-4D97-AF65-F5344CB8AC3E}">
        <p14:creationId xmlns:p14="http://schemas.microsoft.com/office/powerpoint/2010/main" val="29904717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İçerik Yer Tutucusu 2"/>
          <p:cNvSpPr>
            <a:spLocks noGrp="1"/>
          </p:cNvSpPr>
          <p:nvPr>
            <p:ph idx="1"/>
          </p:nvPr>
        </p:nvSpPr>
        <p:spPr>
          <a:xfrm>
            <a:off x="457200" y="838200"/>
            <a:ext cx="7787208" cy="5687144"/>
          </a:xfrm>
        </p:spPr>
        <p:txBody>
          <a:bodyPr/>
          <a:lstStyle/>
          <a:p>
            <a:pPr marL="0" indent="0">
              <a:buFontTx/>
              <a:buNone/>
              <a:defRPr/>
            </a:pPr>
            <a:endParaRPr lang="tr-TR" sz="2000" b="1" dirty="0" smtClean="0">
              <a:solidFill>
                <a:schemeClr val="accent1">
                  <a:lumMod val="50000"/>
                </a:schemeClr>
              </a:solidFill>
              <a:latin typeface="Comic Sans MS" pitchFamily="66" charset="0"/>
            </a:endParaRPr>
          </a:p>
          <a:p>
            <a:pPr marL="0" indent="0">
              <a:buFontTx/>
              <a:buNone/>
              <a:defRPr/>
            </a:pPr>
            <a:endParaRPr lang="tr-TR" sz="2000" b="1" dirty="0">
              <a:solidFill>
                <a:schemeClr val="accent1">
                  <a:lumMod val="50000"/>
                </a:schemeClr>
              </a:solidFill>
              <a:latin typeface="Comic Sans MS" pitchFamily="66" charset="0"/>
            </a:endParaRPr>
          </a:p>
          <a:p>
            <a:pPr marL="0" indent="0">
              <a:buFontTx/>
              <a:buNone/>
              <a:defRPr/>
            </a:pPr>
            <a:r>
              <a:rPr lang="tr-TR" sz="2800" b="1" dirty="0" smtClean="0">
                <a:solidFill>
                  <a:srgbClr val="FF0000"/>
                </a:solidFill>
                <a:latin typeface="Comic Sans MS" pitchFamily="66" charset="0"/>
              </a:rPr>
              <a:t>Tuvalet Temizliği</a:t>
            </a:r>
          </a:p>
          <a:p>
            <a:pPr marL="0" indent="0">
              <a:buFontTx/>
              <a:buNone/>
              <a:defRPr/>
            </a:pPr>
            <a:r>
              <a:rPr lang="tr-TR" sz="2000" b="1" dirty="0" smtClean="0">
                <a:latin typeface="Comic Sans MS" pitchFamily="66" charset="0"/>
              </a:rPr>
              <a:t>Ergenlik döneminde gelişen değişiklikler nedeniyle temizliğe daha çok dikkat edilmesi gerekmektedir. Bu amaçla idrar ve dışkı yaptıktan sonra, su ile yapılan temizlik sonrası tuvalet kağıtları kullanılmalıdır. </a:t>
            </a:r>
          </a:p>
          <a:p>
            <a:pPr marL="0" indent="0">
              <a:buFontTx/>
              <a:buNone/>
              <a:defRPr/>
            </a:pPr>
            <a:endParaRPr lang="tr-TR" sz="2000" b="1" i="1" dirty="0" smtClean="0">
              <a:latin typeface="Comic Sans MS" pitchFamily="66" charset="0"/>
            </a:endParaRPr>
          </a:p>
          <a:p>
            <a:pPr marL="0" indent="0" eaLnBrk="1" hangingPunct="1">
              <a:buFontTx/>
              <a:buNone/>
              <a:defRPr/>
            </a:pPr>
            <a:endParaRPr lang="tr-TR" sz="2000" dirty="0" smtClean="0">
              <a:latin typeface="Comic Sans MS" pitchFamily="66" charset="0"/>
            </a:endParaRPr>
          </a:p>
        </p:txBody>
      </p:sp>
      <p:sp>
        <p:nvSpPr>
          <p:cNvPr id="12290" name="Başlık 1"/>
          <p:cNvSpPr>
            <a:spLocks noGrp="1"/>
          </p:cNvSpPr>
          <p:nvPr>
            <p:ph type="title"/>
          </p:nvPr>
        </p:nvSpPr>
        <p:spPr>
          <a:xfrm>
            <a:off x="457200" y="274638"/>
            <a:ext cx="5943600" cy="487362"/>
          </a:xfrm>
        </p:spPr>
        <p:txBody>
          <a:bodyPr>
            <a:normAutofit fontScale="90000"/>
          </a:bodyPr>
          <a:lstStyle/>
          <a:p>
            <a:pPr algn="ctr" eaLnBrk="1" hangingPunct="1"/>
            <a:r>
              <a:rPr lang="tr-TR" smtClean="0"/>
              <a:t>…</a:t>
            </a:r>
          </a:p>
        </p:txBody>
      </p:sp>
    </p:spTree>
    <p:extLst>
      <p:ext uri="{BB962C8B-B14F-4D97-AF65-F5344CB8AC3E}">
        <p14:creationId xmlns:p14="http://schemas.microsoft.com/office/powerpoint/2010/main" val="3968230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699247" y="2248347"/>
            <a:ext cx="7745505" cy="4132981"/>
          </a:xfrm>
        </p:spPr>
        <p:txBody>
          <a:bodyPr>
            <a:normAutofit/>
          </a:bodyPr>
          <a:lstStyle/>
          <a:p>
            <a:r>
              <a:rPr lang="tr-TR" dirty="0" smtClean="0">
                <a:solidFill>
                  <a:srgbClr val="666666"/>
                </a:solidFill>
                <a:latin typeface="Verdana" pitchFamily="34" charset="0"/>
                <a:cs typeface="Times New Roman" charset="0"/>
              </a:rPr>
              <a:t>Ergenlikle birlikte hormonların etkisiyle koltuk altı ve kasık bölgesinde tüylenme başlar.</a:t>
            </a:r>
          </a:p>
          <a:p>
            <a:r>
              <a:rPr lang="tr-TR" dirty="0" smtClean="0">
                <a:solidFill>
                  <a:srgbClr val="666666"/>
                </a:solidFill>
                <a:latin typeface="Verdana" pitchFamily="34" charset="0"/>
                <a:cs typeface="Times New Roman" charset="0"/>
              </a:rPr>
              <a:t>Tüyler</a:t>
            </a:r>
            <a:r>
              <a:rPr lang="tr-TR" dirty="0">
                <a:solidFill>
                  <a:srgbClr val="666666"/>
                </a:solidFill>
                <a:latin typeface="Verdana" pitchFamily="34" charset="0"/>
                <a:cs typeface="Times New Roman" charset="0"/>
              </a:rPr>
              <a:t>, bu bölgedeki ter ve yağ bezlerinin, üreme organlarının salgıladığı kokuların çevreye yayılmasına, temizlenmediğinde de enfeksiyonlara yol açabilir. </a:t>
            </a:r>
            <a:endParaRPr lang="tr-TR" dirty="0" smtClean="0">
              <a:solidFill>
                <a:srgbClr val="666666"/>
              </a:solidFill>
              <a:latin typeface="Verdana" pitchFamily="34" charset="0"/>
              <a:cs typeface="Times New Roman" charset="0"/>
            </a:endParaRPr>
          </a:p>
          <a:p>
            <a:r>
              <a:rPr lang="tr-TR" dirty="0">
                <a:solidFill>
                  <a:srgbClr val="666666"/>
                </a:solidFill>
                <a:latin typeface="Verdana" pitchFamily="34" charset="0"/>
                <a:cs typeface="Times New Roman" charset="0"/>
              </a:rPr>
              <a:t>Kasık bölgesinin derisi sık sık temizlenerek kurulanmalıdır. Deri asitliğine uygun temizlik maddeleri ile köpürtülerek yıkanan bölge, durulanıp iyice kurulanmalıdır</a:t>
            </a:r>
            <a:r>
              <a:rPr lang="tr-TR" dirty="0" smtClean="0">
                <a:solidFill>
                  <a:srgbClr val="666666"/>
                </a:solidFill>
                <a:latin typeface="Verdana" pitchFamily="34" charset="0"/>
                <a:cs typeface="Times New Roman" charset="0"/>
              </a:rPr>
              <a:t>.</a:t>
            </a:r>
            <a:endParaRPr lang="tr-TR" dirty="0">
              <a:solidFill>
                <a:srgbClr val="666666"/>
              </a:solidFill>
              <a:latin typeface="Verdana" pitchFamily="34" charset="0"/>
              <a:cs typeface="Times New Roman" charset="0"/>
            </a:endParaRPr>
          </a:p>
        </p:txBody>
      </p:sp>
      <p:sp>
        <p:nvSpPr>
          <p:cNvPr id="9218" name="Rectangle 2"/>
          <p:cNvSpPr>
            <a:spLocks noGrp="1" noChangeArrowheads="1"/>
          </p:cNvSpPr>
          <p:nvPr>
            <p:ph type="title"/>
          </p:nvPr>
        </p:nvSpPr>
        <p:spPr/>
        <p:txBody>
          <a:bodyPr/>
          <a:lstStyle/>
          <a:p>
            <a:r>
              <a:rPr lang="tr-TR" b="1" dirty="0">
                <a:solidFill>
                  <a:srgbClr val="FF0000"/>
                </a:solidFill>
                <a:latin typeface="Verdana" pitchFamily="34" charset="0"/>
                <a:cs typeface="Times New Roman" charset="0"/>
              </a:rPr>
              <a:t>Koltuk Altı ve Kasık Bölgesi Temizliği</a:t>
            </a:r>
            <a:endParaRPr lang="tr-TR" dirty="0"/>
          </a:p>
        </p:txBody>
      </p:sp>
    </p:spTree>
    <p:extLst>
      <p:ext uri="{BB962C8B-B14F-4D97-AF65-F5344CB8AC3E}">
        <p14:creationId xmlns:p14="http://schemas.microsoft.com/office/powerpoint/2010/main" val="4928459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ctr"/>
            <a:r>
              <a:rPr lang="tr-TR" sz="4800" dirty="0" smtClean="0"/>
              <a:t>DİNLEDİĞİNİZ İÇİN TEŞEKKÜRLER</a:t>
            </a:r>
          </a:p>
          <a:p>
            <a:endParaRPr lang="tr-TR" dirty="0"/>
          </a:p>
        </p:txBody>
      </p:sp>
    </p:spTree>
    <p:extLst>
      <p:ext uri="{BB962C8B-B14F-4D97-AF65-F5344CB8AC3E}">
        <p14:creationId xmlns:p14="http://schemas.microsoft.com/office/powerpoint/2010/main" val="2368454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idx="1"/>
          </p:nvPr>
        </p:nvSpPr>
        <p:spPr>
          <a:xfrm>
            <a:off x="395536" y="1988840"/>
            <a:ext cx="8362950" cy="4492625"/>
          </a:xfrm>
        </p:spPr>
        <p:txBody>
          <a:bodyPr/>
          <a:lstStyle/>
          <a:p>
            <a:pPr algn="ctr" eaLnBrk="1" hangingPunct="1">
              <a:lnSpc>
                <a:spcPct val="130000"/>
              </a:lnSpc>
              <a:buFontTx/>
              <a:buNone/>
              <a:defRPr/>
            </a:pPr>
            <a:r>
              <a:rPr lang="tr-TR" sz="4400" b="1" dirty="0" smtClean="0">
                <a:solidFill>
                  <a:schemeClr val="tx1"/>
                </a:solidFill>
              </a:rPr>
              <a:t>ERKEKLERİN BEDENİNDEKİ DEĞİŞİMLER </a:t>
            </a:r>
            <a:r>
              <a:rPr lang="tr-TR" sz="4400" b="1" i="1" u="sng" dirty="0" smtClean="0">
                <a:solidFill>
                  <a:srgbClr val="FF3300"/>
                </a:solidFill>
              </a:rPr>
              <a:t>TESTESTERON</a:t>
            </a:r>
            <a:r>
              <a:rPr lang="tr-TR" sz="4400" b="1" dirty="0" smtClean="0">
                <a:solidFill>
                  <a:srgbClr val="FF3300"/>
                </a:solidFill>
              </a:rPr>
              <a:t> </a:t>
            </a:r>
            <a:r>
              <a:rPr lang="tr-TR" sz="4400" b="1" dirty="0" smtClean="0">
                <a:solidFill>
                  <a:schemeClr val="tx1"/>
                </a:solidFill>
              </a:rPr>
              <a:t>HORMONUNUN ETKİSİYLE GERÇEKLEŞİR</a:t>
            </a:r>
          </a:p>
          <a:p>
            <a:pPr eaLnBrk="1" hangingPunct="1">
              <a:buFontTx/>
              <a:buNone/>
              <a:defRPr/>
            </a:pPr>
            <a:endParaRPr lang="tr-TR" sz="4400" dirty="0" smtClean="0"/>
          </a:p>
        </p:txBody>
      </p:sp>
    </p:spTree>
    <p:extLst>
      <p:ext uri="{BB962C8B-B14F-4D97-AF65-F5344CB8AC3E}">
        <p14:creationId xmlns:p14="http://schemas.microsoft.com/office/powerpoint/2010/main" val="1693997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107950" y="476250"/>
            <a:ext cx="8764588" cy="4493538"/>
          </a:xfrm>
          <a:prstGeom prst="rect">
            <a:avLst/>
          </a:prstGeom>
          <a:noFill/>
          <a:ln>
            <a:noFill/>
          </a:ln>
          <a:effectLst/>
          <a:extLst/>
        </p:spPr>
        <p:txBody>
          <a:bodyPr>
            <a:spAutoFit/>
          </a:bodyPr>
          <a:lstStyle/>
          <a:p>
            <a:pPr eaLnBrk="0" hangingPunct="0">
              <a:lnSpc>
                <a:spcPct val="130000"/>
              </a:lnSpc>
              <a:defRPr/>
            </a:pPr>
            <a:r>
              <a:rPr lang="tr-TR" sz="3200" b="1" i="1" dirty="0" smtClean="0">
                <a:solidFill>
                  <a:schemeClr val="accent5"/>
                </a:solidFill>
                <a:effectLst>
                  <a:outerShdw blurRad="38100" dist="38100" dir="2700000" algn="tl">
                    <a:srgbClr val="C0C0C0"/>
                  </a:outerShdw>
                </a:effectLst>
                <a:latin typeface="+mn-lt"/>
              </a:rPr>
              <a:t>1.BÜYÜME</a:t>
            </a:r>
            <a:r>
              <a:rPr lang="tr-TR" sz="3200" b="1" dirty="0" smtClean="0">
                <a:solidFill>
                  <a:schemeClr val="accent5"/>
                </a:solidFill>
                <a:effectLst>
                  <a:outerShdw blurRad="38100" dist="38100" dir="2700000" algn="tl">
                    <a:srgbClr val="C0C0C0"/>
                  </a:outerShdw>
                </a:effectLst>
                <a:latin typeface="+mn-lt"/>
              </a:rPr>
              <a:t> </a:t>
            </a:r>
            <a:endParaRPr lang="tr-TR" sz="3200" b="1" dirty="0">
              <a:solidFill>
                <a:schemeClr val="accent5"/>
              </a:solidFill>
              <a:effectLst>
                <a:outerShdw blurRad="38100" dist="38100" dir="2700000" algn="tl">
                  <a:srgbClr val="C0C0C0"/>
                </a:outerShdw>
              </a:effectLst>
              <a:latin typeface="+mn-lt"/>
            </a:endParaRPr>
          </a:p>
          <a:p>
            <a:pPr eaLnBrk="0" hangingPunct="0">
              <a:lnSpc>
                <a:spcPct val="130000"/>
              </a:lnSpc>
              <a:defRPr/>
            </a:pPr>
            <a:r>
              <a:rPr lang="tr-TR" sz="3200" b="1" dirty="0">
                <a:solidFill>
                  <a:srgbClr val="000000"/>
                </a:solidFill>
                <a:effectLst>
                  <a:outerShdw blurRad="38100" dist="38100" dir="2700000" algn="tl">
                    <a:srgbClr val="C0C0C0"/>
                  </a:outerShdw>
                </a:effectLst>
                <a:latin typeface="+mn-lt"/>
              </a:rPr>
              <a:t>TÜM BEDENDE DEĞİŞİK HIZLA GERÇEKLEŞİR.</a:t>
            </a:r>
          </a:p>
          <a:p>
            <a:pPr eaLnBrk="0" hangingPunct="0">
              <a:lnSpc>
                <a:spcPct val="130000"/>
              </a:lnSpc>
              <a:defRPr/>
            </a:pPr>
            <a:r>
              <a:rPr lang="tr-TR" sz="3200" b="1" dirty="0">
                <a:solidFill>
                  <a:srgbClr val="000000"/>
                </a:solidFill>
                <a:effectLst>
                  <a:outerShdw blurRad="38100" dist="38100" dir="2700000" algn="tl">
                    <a:srgbClr val="C0C0C0"/>
                  </a:outerShdw>
                </a:effectLst>
                <a:latin typeface="+mn-lt"/>
              </a:rPr>
              <a:t>ÖNCE AYAKLAR VE ELLER BÜYÜR.</a:t>
            </a:r>
          </a:p>
          <a:p>
            <a:pPr eaLnBrk="0" hangingPunct="0">
              <a:lnSpc>
                <a:spcPct val="130000"/>
              </a:lnSpc>
              <a:defRPr/>
            </a:pPr>
            <a:r>
              <a:rPr lang="tr-TR" sz="3200" b="1" dirty="0">
                <a:solidFill>
                  <a:srgbClr val="000000"/>
                </a:solidFill>
                <a:effectLst>
                  <a:outerShdw blurRad="38100" dist="38100" dir="2700000" algn="tl">
                    <a:srgbClr val="C0C0C0"/>
                  </a:outerShdw>
                </a:effectLst>
                <a:latin typeface="+mn-lt"/>
              </a:rPr>
              <a:t>YÜZDE, BURUN VE ÇENE BÜYÜR.</a:t>
            </a:r>
          </a:p>
          <a:p>
            <a:pPr eaLnBrk="0" hangingPunct="0">
              <a:lnSpc>
                <a:spcPct val="130000"/>
              </a:lnSpc>
              <a:defRPr/>
            </a:pPr>
            <a:r>
              <a:rPr lang="tr-TR" sz="3200" b="1" dirty="0">
                <a:solidFill>
                  <a:srgbClr val="000000"/>
                </a:solidFill>
                <a:effectLst>
                  <a:outerShdw blurRad="38100" dist="38100" dir="2700000" algn="tl">
                    <a:srgbClr val="C0C0C0"/>
                  </a:outerShdw>
                </a:effectLst>
                <a:latin typeface="+mn-lt"/>
              </a:rPr>
              <a:t> OMUZLAR GENİŞLER.</a:t>
            </a:r>
            <a:endParaRPr lang="tr-TR" sz="3200" b="1" dirty="0">
              <a:solidFill>
                <a:srgbClr val="990000"/>
              </a:solidFill>
              <a:effectLst>
                <a:outerShdw blurRad="38100" dist="38100" dir="2700000" algn="tl">
                  <a:srgbClr val="C0C0C0"/>
                </a:outerShdw>
              </a:effectLst>
              <a:latin typeface="+mn-lt"/>
            </a:endParaRPr>
          </a:p>
          <a:p>
            <a:pPr algn="ctr" eaLnBrk="0" hangingPunct="0">
              <a:lnSpc>
                <a:spcPct val="130000"/>
              </a:lnSpc>
              <a:defRPr/>
            </a:pPr>
            <a:endParaRPr lang="tr-TR" sz="2800" b="1" dirty="0">
              <a:solidFill>
                <a:srgbClr val="000000"/>
              </a:solidFill>
              <a:effectLst>
                <a:outerShdw blurRad="38100" dist="38100" dir="2700000" algn="tl">
                  <a:srgbClr val="C0C0C0"/>
                </a:outerShdw>
              </a:effectLst>
              <a:latin typeface="+mn-lt"/>
            </a:endParaRPr>
          </a:p>
        </p:txBody>
      </p:sp>
      <p:pic>
        <p:nvPicPr>
          <p:cNvPr id="153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6088" y="4548188"/>
            <a:ext cx="334645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048097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45058"/>
                                        </p:tgtEl>
                                        <p:attrNameLst>
                                          <p:attrName>style.visibility</p:attrName>
                                        </p:attrNameLst>
                                      </p:cBhvr>
                                      <p:to>
                                        <p:strVal val="visible"/>
                                      </p:to>
                                    </p:set>
                                    <p:anim to="" calcmode="lin" valueType="num">
                                      <p:cBhvr>
                                        <p:cTn id="7" dur="1" fill="hold"/>
                                        <p:tgtEl>
                                          <p:spTgt spid="45058"/>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Gizem varsayılan s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İçerik Yer Tutucusu 2"/>
          <p:cNvSpPr>
            <a:spLocks noGrp="1"/>
          </p:cNvSpPr>
          <p:nvPr>
            <p:ph type="body" sz="half" idx="2"/>
          </p:nvPr>
        </p:nvSpPr>
        <p:spPr>
          <a:xfrm>
            <a:off x="4499992" y="1772816"/>
            <a:ext cx="3958208" cy="4323184"/>
          </a:xfrm>
        </p:spPr>
        <p:txBody>
          <a:bodyPr>
            <a:normAutofit lnSpcReduction="10000"/>
          </a:bodyPr>
          <a:lstStyle/>
          <a:p>
            <a:pPr eaLnBrk="1" hangingPunct="1"/>
            <a:r>
              <a:rPr lang="tr-TR" dirty="0" smtClean="0"/>
              <a:t>Kas ve kemikler aynı hızda ve zamanda gelişmediğinden bedenin kontrol edilmesi güçleşir.</a:t>
            </a:r>
          </a:p>
          <a:p>
            <a:pPr eaLnBrk="1" hangingPunct="1"/>
            <a:r>
              <a:rPr lang="tr-TR" dirty="0" smtClean="0"/>
              <a:t>Büyümedeki çabukluk, vücut duruşuna etki eder.</a:t>
            </a:r>
          </a:p>
          <a:p>
            <a:pPr eaLnBrk="1" hangingPunct="1"/>
            <a:r>
              <a:rPr lang="tr-TR" dirty="0" smtClean="0">
                <a:solidFill>
                  <a:srgbClr val="000000"/>
                </a:solidFill>
              </a:rPr>
              <a:t>Boyunun uzaması sonucu, ergenin kambur bir duruşu ortaya çıkabilir. </a:t>
            </a:r>
          </a:p>
          <a:p>
            <a:pPr marL="0" indent="0" eaLnBrk="1" hangingPunct="1">
              <a:buNone/>
            </a:pPr>
            <a:endParaRPr lang="tr-TR" dirty="0" smtClean="0"/>
          </a:p>
        </p:txBody>
      </p:sp>
      <p:pic>
        <p:nvPicPr>
          <p:cNvPr id="6" name="Picture 2"/>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bwMode="auto">
          <a:xfrm>
            <a:off x="611560" y="1556792"/>
            <a:ext cx="288032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7415289"/>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55576" y="2132856"/>
            <a:ext cx="7772400" cy="1143000"/>
          </a:xfrm>
        </p:spPr>
        <p:txBody>
          <a:bodyPr>
            <a:normAutofit fontScale="90000"/>
          </a:bodyPr>
          <a:lstStyle/>
          <a:p>
            <a:pPr eaLnBrk="1" hangingPunct="1"/>
            <a:r>
              <a:rPr lang="tr-TR" sz="4000" b="1" dirty="0" smtClean="0">
                <a:latin typeface="ComicSansMS-Bold" charset="0"/>
                <a:cs typeface="Times New Roman" pitchFamily="18" charset="0"/>
              </a:rPr>
              <a:t>Tüm ergenlik dönemi boyunca</a:t>
            </a:r>
            <a:br>
              <a:rPr lang="tr-TR" sz="4000" b="1" dirty="0" smtClean="0">
                <a:latin typeface="ComicSansMS-Bold" charset="0"/>
                <a:cs typeface="Times New Roman" pitchFamily="18" charset="0"/>
              </a:rPr>
            </a:br>
            <a:r>
              <a:rPr lang="tr-TR" sz="4000" b="1" dirty="0" smtClean="0">
                <a:latin typeface="ComicSansMS-Bold" charset="0"/>
                <a:cs typeface="Times New Roman" pitchFamily="18" charset="0"/>
              </a:rPr>
              <a:t>erkekler 25-30</a:t>
            </a:r>
            <a:r>
              <a:rPr lang="tr-TR" sz="4000" dirty="0">
                <a:cs typeface="Times New Roman" pitchFamily="18" charset="0"/>
              </a:rPr>
              <a:t> </a:t>
            </a:r>
            <a:r>
              <a:rPr lang="tr-TR" sz="4000" b="1" dirty="0" smtClean="0">
                <a:latin typeface="ComicSansMS-Bold" charset="0"/>
                <a:cs typeface="Times New Roman" pitchFamily="18" charset="0"/>
              </a:rPr>
              <a:t>cm uzar</a:t>
            </a:r>
            <a:r>
              <a:rPr lang="tr-TR" dirty="0" smtClean="0"/>
              <a:t>.</a:t>
            </a:r>
          </a:p>
        </p:txBody>
      </p:sp>
      <p:pic>
        <p:nvPicPr>
          <p:cNvPr id="22531" name="Picture 3" descr="BD06529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4077072"/>
            <a:ext cx="2819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93041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anim calcmode="lin" valueType="num">
                                      <p:cBhvr additive="base">
                                        <p:cTn id="7" dur="500" fill="hold"/>
                                        <p:tgtEl>
                                          <p:spTgt spid="22531"/>
                                        </p:tgtEl>
                                        <p:attrNameLst>
                                          <p:attrName>ppt_x</p:attrName>
                                        </p:attrNameLst>
                                      </p:cBhvr>
                                      <p:tavLst>
                                        <p:tav tm="0">
                                          <p:val>
                                            <p:strVal val="#ppt_x"/>
                                          </p:val>
                                        </p:tav>
                                        <p:tav tm="100000">
                                          <p:val>
                                            <p:strVal val="#ppt_x"/>
                                          </p:val>
                                        </p:tav>
                                      </p:tavLst>
                                    </p:anim>
                                    <p:anim calcmode="lin" valueType="num">
                                      <p:cBhvr additive="base">
                                        <p:cTn id="8" dur="500" fill="hold"/>
                                        <p:tgtEl>
                                          <p:spTgt spid="2253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2530"/>
                                        </p:tgtEl>
                                        <p:attrNameLst>
                                          <p:attrName>style.visibility</p:attrName>
                                        </p:attrNameLst>
                                      </p:cBhvr>
                                      <p:to>
                                        <p:strVal val="visible"/>
                                      </p:to>
                                    </p:set>
                                    <p:animEffect transition="in" filter="slide(fromBottom)">
                                      <p:cBhvr>
                                        <p:cTn id="13"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539750" y="609600"/>
            <a:ext cx="8135938" cy="1379240"/>
          </a:xfrm>
        </p:spPr>
        <p:txBody>
          <a:bodyPr>
            <a:noAutofit/>
          </a:bodyPr>
          <a:lstStyle/>
          <a:p>
            <a:pPr eaLnBrk="1" hangingPunct="1"/>
            <a:r>
              <a:rPr lang="tr-TR" sz="3200" dirty="0" smtClean="0">
                <a:solidFill>
                  <a:schemeClr val="bg2">
                    <a:lumMod val="20000"/>
                    <a:lumOff val="80000"/>
                  </a:schemeClr>
                </a:solidFill>
                <a:cs typeface="Times New Roman" pitchFamily="18" charset="0"/>
              </a:rPr>
              <a:t>Ergenliğin herkesçe bilinen sakarlığı başlıca</a:t>
            </a:r>
            <a:br>
              <a:rPr lang="tr-TR" sz="3200" dirty="0" smtClean="0">
                <a:solidFill>
                  <a:schemeClr val="bg2">
                    <a:lumMod val="20000"/>
                    <a:lumOff val="80000"/>
                  </a:schemeClr>
                </a:solidFill>
                <a:cs typeface="Times New Roman" pitchFamily="18" charset="0"/>
              </a:rPr>
            </a:br>
            <a:r>
              <a:rPr lang="tr-TR" sz="3200" dirty="0" smtClean="0">
                <a:solidFill>
                  <a:schemeClr val="bg2">
                    <a:lumMod val="20000"/>
                    <a:lumOff val="80000"/>
                  </a:schemeClr>
                </a:solidFill>
                <a:cs typeface="Times New Roman" pitchFamily="18" charset="0"/>
              </a:rPr>
              <a:t>iki nedene</a:t>
            </a:r>
            <a:r>
              <a:rPr lang="tr-TR" sz="3200" dirty="0" smtClean="0">
                <a:solidFill>
                  <a:schemeClr val="bg2">
                    <a:lumMod val="20000"/>
                    <a:lumOff val="80000"/>
                  </a:schemeClr>
                </a:solidFill>
              </a:rPr>
              <a:t> </a:t>
            </a:r>
            <a:r>
              <a:rPr lang="tr-TR" sz="3200" dirty="0" smtClean="0">
                <a:solidFill>
                  <a:schemeClr val="bg2">
                    <a:lumMod val="20000"/>
                    <a:lumOff val="80000"/>
                  </a:schemeClr>
                </a:solidFill>
                <a:cs typeface="Times New Roman" pitchFamily="18" charset="0"/>
              </a:rPr>
              <a:t>bağlanabilir.</a:t>
            </a:r>
            <a:r>
              <a:rPr lang="tr-TR" sz="4800" dirty="0" smtClean="0">
                <a:solidFill>
                  <a:schemeClr val="bg2">
                    <a:lumMod val="20000"/>
                    <a:lumOff val="80000"/>
                  </a:schemeClr>
                </a:solidFill>
                <a:latin typeface="ComicSansMS" charset="0"/>
                <a:cs typeface="Times New Roman" pitchFamily="18" charset="0"/>
              </a:rPr>
              <a:t> </a:t>
            </a:r>
          </a:p>
        </p:txBody>
      </p:sp>
      <p:sp>
        <p:nvSpPr>
          <p:cNvPr id="15363" name="Rectangle 3"/>
          <p:cNvSpPr>
            <a:spLocks noGrp="1" noChangeArrowheads="1"/>
          </p:cNvSpPr>
          <p:nvPr>
            <p:ph type="subTitle" idx="1"/>
          </p:nvPr>
        </p:nvSpPr>
        <p:spPr>
          <a:xfrm>
            <a:off x="684213" y="2133600"/>
            <a:ext cx="7416800" cy="4247728"/>
          </a:xfrm>
        </p:spPr>
        <p:txBody>
          <a:bodyPr>
            <a:normAutofit lnSpcReduction="10000"/>
          </a:bodyPr>
          <a:lstStyle/>
          <a:p>
            <a:pPr marL="342900" indent="-342900" algn="l" eaLnBrk="1" hangingPunct="1">
              <a:buFont typeface="Arial" pitchFamily="34" charset="0"/>
              <a:buChar char="•"/>
            </a:pPr>
            <a:endParaRPr lang="tr-TR" sz="2400" b="1" dirty="0" smtClean="0">
              <a:solidFill>
                <a:schemeClr val="bg2">
                  <a:lumMod val="20000"/>
                  <a:lumOff val="80000"/>
                </a:schemeClr>
              </a:solidFill>
              <a:cs typeface="Times New Roman" pitchFamily="18" charset="0"/>
            </a:endParaRPr>
          </a:p>
          <a:p>
            <a:pPr marL="342900" indent="-342900" algn="l" eaLnBrk="1" hangingPunct="1">
              <a:buFont typeface="Arial" pitchFamily="34" charset="0"/>
              <a:buChar char="•"/>
            </a:pPr>
            <a:r>
              <a:rPr lang="tr-TR" sz="2400" b="1" dirty="0" smtClean="0">
                <a:solidFill>
                  <a:schemeClr val="bg2">
                    <a:lumMod val="20000"/>
                    <a:lumOff val="80000"/>
                  </a:schemeClr>
                </a:solidFill>
                <a:cs typeface="Times New Roman" pitchFamily="18" charset="0"/>
              </a:rPr>
              <a:t>İlk nedeni</a:t>
            </a:r>
            <a:r>
              <a:rPr lang="tr-TR" sz="2400" dirty="0" smtClean="0">
                <a:solidFill>
                  <a:schemeClr val="bg2">
                    <a:lumMod val="20000"/>
                    <a:lumOff val="80000"/>
                  </a:schemeClr>
                </a:solidFill>
                <a:cs typeface="Times New Roman" pitchFamily="18" charset="0"/>
              </a:rPr>
              <a:t> ergenin hızla büyümesi ve uzamasının,</a:t>
            </a:r>
            <a:r>
              <a:rPr lang="tr-TR" sz="2400" dirty="0" smtClean="0">
                <a:solidFill>
                  <a:schemeClr val="bg2">
                    <a:lumMod val="20000"/>
                    <a:lumOff val="80000"/>
                  </a:schemeClr>
                </a:solidFill>
              </a:rPr>
              <a:t> </a:t>
            </a:r>
            <a:r>
              <a:rPr lang="tr-TR" sz="2400" dirty="0" smtClean="0">
                <a:solidFill>
                  <a:schemeClr val="bg2">
                    <a:lumMod val="20000"/>
                    <a:lumOff val="80000"/>
                  </a:schemeClr>
                </a:solidFill>
                <a:cs typeface="Times New Roman" pitchFamily="18" charset="0"/>
              </a:rPr>
              <a:t>kaslarının güdümlü çalışmasını aksatmasıdır. Daha önceki yıllarda</a:t>
            </a:r>
            <a:r>
              <a:rPr lang="tr-TR" sz="2400" dirty="0" smtClean="0">
                <a:solidFill>
                  <a:schemeClr val="bg2">
                    <a:lumMod val="20000"/>
                    <a:lumOff val="80000"/>
                  </a:schemeClr>
                </a:solidFill>
              </a:rPr>
              <a:t> </a:t>
            </a:r>
            <a:r>
              <a:rPr lang="tr-TR" sz="2400" dirty="0" smtClean="0">
                <a:solidFill>
                  <a:schemeClr val="bg2">
                    <a:lumMod val="20000"/>
                    <a:lumOff val="80000"/>
                  </a:schemeClr>
                </a:solidFill>
                <a:cs typeface="Times New Roman" pitchFamily="18" charset="0"/>
              </a:rPr>
              <a:t>kazanılan motor becerisi ve denge yeni kazanılan boyutlara uymaz.</a:t>
            </a:r>
          </a:p>
          <a:p>
            <a:pPr algn="l" eaLnBrk="1" hangingPunct="1"/>
            <a:endParaRPr lang="tr-TR" sz="2400" b="1" dirty="0" smtClean="0">
              <a:solidFill>
                <a:srgbClr val="0000FF"/>
              </a:solidFill>
              <a:cs typeface="Times New Roman" pitchFamily="18" charset="0"/>
            </a:endParaRPr>
          </a:p>
          <a:p>
            <a:pPr marL="342900" indent="-342900" algn="l" eaLnBrk="1" hangingPunct="1">
              <a:buFont typeface="Arial" pitchFamily="34" charset="0"/>
              <a:buChar char="•"/>
            </a:pPr>
            <a:r>
              <a:rPr lang="tr-TR" sz="2400" b="1" dirty="0" smtClean="0">
                <a:solidFill>
                  <a:schemeClr val="bg2">
                    <a:lumMod val="20000"/>
                    <a:lumOff val="80000"/>
                  </a:schemeClr>
                </a:solidFill>
                <a:cs typeface="Times New Roman" pitchFamily="18" charset="0"/>
              </a:rPr>
              <a:t>İkinci neden ise</a:t>
            </a:r>
            <a:r>
              <a:rPr lang="tr-TR" sz="2400" dirty="0" smtClean="0">
                <a:solidFill>
                  <a:schemeClr val="bg2">
                    <a:lumMod val="20000"/>
                    <a:lumOff val="80000"/>
                  </a:schemeClr>
                </a:solidFill>
                <a:cs typeface="Times New Roman" pitchFamily="18" charset="0"/>
              </a:rPr>
              <a:t> ergenin utangaçlığıdır. Herkesin kendisini gözlediğini</a:t>
            </a:r>
            <a:r>
              <a:rPr lang="tr-TR" sz="2400" dirty="0" smtClean="0">
                <a:solidFill>
                  <a:schemeClr val="bg2">
                    <a:lumMod val="20000"/>
                    <a:lumOff val="80000"/>
                  </a:schemeClr>
                </a:solidFill>
              </a:rPr>
              <a:t> </a:t>
            </a:r>
            <a:r>
              <a:rPr lang="tr-TR" sz="2400" dirty="0" smtClean="0">
                <a:solidFill>
                  <a:schemeClr val="bg2">
                    <a:lumMod val="20000"/>
                    <a:lumOff val="80000"/>
                  </a:schemeClr>
                </a:solidFill>
                <a:cs typeface="Times New Roman" pitchFamily="18" charset="0"/>
              </a:rPr>
              <a:t>sanır. Deneyimsiz ve toy olduğunun bilincindedir. Bu da onun yanlışlar</a:t>
            </a:r>
            <a:r>
              <a:rPr lang="tr-TR" sz="2400" dirty="0" smtClean="0">
                <a:solidFill>
                  <a:schemeClr val="bg2">
                    <a:lumMod val="20000"/>
                    <a:lumOff val="80000"/>
                  </a:schemeClr>
                </a:solidFill>
              </a:rPr>
              <a:t> </a:t>
            </a:r>
            <a:r>
              <a:rPr lang="tr-TR" sz="2400" dirty="0" smtClean="0">
                <a:solidFill>
                  <a:schemeClr val="bg2">
                    <a:lumMod val="20000"/>
                    <a:lumOff val="80000"/>
                  </a:schemeClr>
                </a:solidFill>
                <a:cs typeface="Times New Roman" pitchFamily="18" charset="0"/>
              </a:rPr>
              <a:t>yapmasına, tökezlemesine, önüne arkasına bakmadan bir şeyleri</a:t>
            </a:r>
            <a:r>
              <a:rPr lang="tr-TR" sz="2400" dirty="0" smtClean="0">
                <a:solidFill>
                  <a:schemeClr val="bg2">
                    <a:lumMod val="20000"/>
                    <a:lumOff val="80000"/>
                  </a:schemeClr>
                </a:solidFill>
              </a:rPr>
              <a:t> </a:t>
            </a:r>
            <a:r>
              <a:rPr lang="tr-TR" sz="2400" dirty="0" smtClean="0">
                <a:solidFill>
                  <a:schemeClr val="bg2">
                    <a:lumMod val="20000"/>
                    <a:lumOff val="80000"/>
                  </a:schemeClr>
                </a:solidFill>
                <a:cs typeface="Times New Roman" pitchFamily="18" charset="0"/>
              </a:rPr>
              <a:t>devirmesine neden olur</a:t>
            </a:r>
            <a:r>
              <a:rPr lang="tr-TR" sz="2400" dirty="0" smtClean="0">
                <a:solidFill>
                  <a:srgbClr val="0000FF"/>
                </a:solidFill>
                <a:cs typeface="Times New Roman" pitchFamily="18" charset="0"/>
              </a:rPr>
              <a:t>.</a:t>
            </a:r>
            <a:r>
              <a:rPr lang="tr-TR" sz="2400" dirty="0" smtClean="0">
                <a:solidFill>
                  <a:srgbClr val="0000FF"/>
                </a:solidFill>
              </a:rPr>
              <a:t> </a:t>
            </a:r>
          </a:p>
        </p:txBody>
      </p:sp>
    </p:spTree>
    <p:extLst>
      <p:ext uri="{BB962C8B-B14F-4D97-AF65-F5344CB8AC3E}">
        <p14:creationId xmlns:p14="http://schemas.microsoft.com/office/powerpoint/2010/main" val="41401973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ppt_x"/>
                                          </p:val>
                                        </p:tav>
                                        <p:tav tm="100000">
                                          <p:val>
                                            <p:strVal val="#ppt_x"/>
                                          </p:val>
                                        </p:tav>
                                      </p:tavLst>
                                    </p:anim>
                                    <p:anim calcmode="lin" valueType="num">
                                      <p:cBhvr additive="base">
                                        <p:cTn id="8" dur="500" fill="hold"/>
                                        <p:tgtEl>
                                          <p:spTgt spid="1536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anim calcmode="lin" valueType="num">
                                      <p:cBhvr additive="base">
                                        <p:cTn id="19" dur="500" fill="hold"/>
                                        <p:tgtEl>
                                          <p:spTgt spid="1536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6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utoUpdateAnimBg="0"/>
      <p:bldP spid="15363" grpId="0" build="p" autoUpdateAnimBg="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lt">
  <a:themeElements>
    <a:clrScheme name="Cilt">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ilt">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lt">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139</TotalTime>
  <Words>1422</Words>
  <Application>Microsoft Office PowerPoint</Application>
  <PresentationFormat>Ekran Gösterisi (4:3)</PresentationFormat>
  <Paragraphs>173</Paragraphs>
  <Slides>46</Slides>
  <Notes>1</Notes>
  <HiddenSlides>0</HiddenSlides>
  <MMClips>0</MMClips>
  <ScaleCrop>false</ScaleCrop>
  <HeadingPairs>
    <vt:vector size="8" baseType="variant">
      <vt:variant>
        <vt:lpstr>Kullanılan Yazı Tipleri</vt:lpstr>
      </vt:variant>
      <vt:variant>
        <vt:i4>16</vt:i4>
      </vt:variant>
      <vt:variant>
        <vt:lpstr>Tema</vt:lpstr>
      </vt:variant>
      <vt:variant>
        <vt:i4>1</vt:i4>
      </vt:variant>
      <vt:variant>
        <vt:lpstr>Eklenmiş OLE Hizmet Programları</vt:lpstr>
      </vt:variant>
      <vt:variant>
        <vt:i4>1</vt:i4>
      </vt:variant>
      <vt:variant>
        <vt:lpstr>Slayt Başlıkları</vt:lpstr>
      </vt:variant>
      <vt:variant>
        <vt:i4>46</vt:i4>
      </vt:variant>
    </vt:vector>
  </HeadingPairs>
  <TitlesOfParts>
    <vt:vector size="64" baseType="lpstr">
      <vt:lpstr>Arial Unicode MS</vt:lpstr>
      <vt:lpstr>Arial</vt:lpstr>
      <vt:lpstr>Arial Black</vt:lpstr>
      <vt:lpstr>Book Antiqua</vt:lpstr>
      <vt:lpstr>Calibri</vt:lpstr>
      <vt:lpstr>Comic Sans MS</vt:lpstr>
      <vt:lpstr>ComicSansMS</vt:lpstr>
      <vt:lpstr>ComicSansMS-Bold</vt:lpstr>
      <vt:lpstr>Lucida Sans Unicode</vt:lpstr>
      <vt:lpstr>Times New Roman</vt:lpstr>
      <vt:lpstr>Trebuchet MS</vt:lpstr>
      <vt:lpstr>Verdana</vt:lpstr>
      <vt:lpstr>Wingdings</vt:lpstr>
      <vt:lpstr>Wingdings 2</vt:lpstr>
      <vt:lpstr>Wingdings 3</vt:lpstr>
      <vt:lpstr>Wingdings-Regular</vt:lpstr>
      <vt:lpstr>Cilt</vt:lpstr>
      <vt:lpstr>Clip</vt:lpstr>
      <vt:lpstr>ERGENLİK DÖNEMİ</vt:lpstr>
      <vt:lpstr>ERGENLİĞİN TANIMI </vt:lpstr>
      <vt:lpstr>PowerPoint Sunusu</vt:lpstr>
      <vt:lpstr>PowerPoint Sunusu</vt:lpstr>
      <vt:lpstr>PowerPoint Sunusu</vt:lpstr>
      <vt:lpstr>PowerPoint Sunusu</vt:lpstr>
      <vt:lpstr>PowerPoint Sunusu</vt:lpstr>
      <vt:lpstr>Tüm ergenlik dönemi boyunca erkekler 25-30 cm uzar.</vt:lpstr>
      <vt:lpstr>Ergenliğin herkesçe bilinen sakarlığı başlıca iki nedene bağlanabilir. </vt:lpstr>
      <vt:lpstr>2.Sesin kalınlaşması:</vt:lpstr>
      <vt:lpstr>3.Vücutta Tüylenme:</vt:lpstr>
      <vt:lpstr>4.Ter bezlerinin çalışmasının artması:</vt:lpstr>
      <vt:lpstr>5.Üreme Organındaki Değişiklikler:</vt:lpstr>
      <vt:lpstr>6.Yüzde bıyık ve sakalın çıkması:</vt:lpstr>
      <vt:lpstr>7.Yüzdeki sivilcelerin artması:</vt:lpstr>
      <vt:lpstr>PowerPoint Sunusu</vt:lpstr>
      <vt:lpstr>Erkeklerin Yaşa Göre Gelişimi</vt:lpstr>
      <vt:lpstr>PowerPoint Sunusu</vt:lpstr>
      <vt:lpstr>PowerPoint Sunusu</vt:lpstr>
      <vt:lpstr>PowerPoint Sunusu</vt:lpstr>
      <vt:lpstr>PowerPoint Sunusu</vt:lpstr>
      <vt:lpstr>DİKKAT DİKKAT!</vt:lpstr>
      <vt:lpstr>UNUTMAYIN!</vt:lpstr>
      <vt:lpstr>PowerPoint Sunusu</vt:lpstr>
      <vt:lpstr>PowerPoint Sunusu</vt:lpstr>
      <vt:lpstr>PowerPoint Sunusu</vt:lpstr>
      <vt:lpstr>PowerPoint Sunusu</vt:lpstr>
      <vt:lpstr>Benim duygularım normal mi? </vt:lpstr>
      <vt:lpstr>PowerPoint Sunusu</vt:lpstr>
      <vt:lpstr>PowerPoint Sunusu</vt:lpstr>
      <vt:lpstr>Ergenlik döneminde en sık rastlanan duygu biçimleri </vt:lpstr>
      <vt:lpstr>PowerPoint Sunusu</vt:lpstr>
      <vt:lpstr>PowerPoint Sunusu</vt:lpstr>
      <vt:lpstr>PowerPoint Sunusu</vt:lpstr>
      <vt:lpstr>BESLENME</vt:lpstr>
      <vt:lpstr>ERGENLİK DÖNEMİNDE DAVRANIŞ BOZUKLUKLARI</vt:lpstr>
      <vt:lpstr>  İLAÇ, MADDE VE ALKOL KULLANIMI  </vt:lpstr>
      <vt:lpstr>ERGENLİK DÖNEMİNDE KİŞİSEL TEMİZLİK VE HİJYEN</vt:lpstr>
      <vt:lpstr>TEMİZLİK</vt:lpstr>
      <vt:lpstr>Ergenlik ve Kişisel Hijyen</vt:lpstr>
      <vt:lpstr>PowerPoint Sunusu</vt:lpstr>
      <vt:lpstr>…</vt:lpstr>
      <vt:lpstr>…</vt:lpstr>
      <vt:lpstr>…</vt:lpstr>
      <vt:lpstr>Koltuk Altı ve Kasık Bölgesi Temizliği</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RPD servisi</dc:creator>
  <cp:lastModifiedBy>RaM</cp:lastModifiedBy>
  <cp:revision>30</cp:revision>
  <dcterms:created xsi:type="dcterms:W3CDTF">2015-04-02T11:31:16Z</dcterms:created>
  <dcterms:modified xsi:type="dcterms:W3CDTF">2015-04-08T19:43:57Z</dcterms:modified>
</cp:coreProperties>
</file>