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3.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sldIdLst>
    <p:sldId id="328" r:id="rId2"/>
    <p:sldId id="256" r:id="rId3"/>
    <p:sldId id="32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323"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325" r:id="rId41"/>
    <p:sldId id="292" r:id="rId42"/>
    <p:sldId id="293" r:id="rId43"/>
    <p:sldId id="294" r:id="rId44"/>
    <p:sldId id="295" r:id="rId45"/>
    <p:sldId id="296" r:id="rId46"/>
    <p:sldId id="297" r:id="rId47"/>
    <p:sldId id="298" r:id="rId48"/>
    <p:sldId id="299" r:id="rId49"/>
    <p:sldId id="300" r:id="rId50"/>
    <p:sldId id="324" r:id="rId5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62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4FADF5AD-D13C-413C-843D-22A7D8109603}"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3857550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ADF5AD-D13C-413C-843D-22A7D8109603}"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3487850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ADF5AD-D13C-413C-843D-22A7D8109603}"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A147AA-69A8-48E1-94A6-AB40178DC515}"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377468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ADF5AD-D13C-413C-843D-22A7D8109603}"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20895119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ADF5AD-D13C-413C-843D-22A7D8109603}"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A147AA-69A8-48E1-94A6-AB40178DC515}"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179233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düzenlemek için tıklatın</a:t>
            </a:r>
          </a:p>
        </p:txBody>
      </p:sp>
      <p:sp>
        <p:nvSpPr>
          <p:cNvPr id="5" name="Date Placeholder 4"/>
          <p:cNvSpPr>
            <a:spLocks noGrp="1"/>
          </p:cNvSpPr>
          <p:nvPr>
            <p:ph type="dt" sz="half" idx="10"/>
          </p:nvPr>
        </p:nvSpPr>
        <p:spPr/>
        <p:txBody>
          <a:bodyPr/>
          <a:lstStyle/>
          <a:p>
            <a:fld id="{4FADF5AD-D13C-413C-843D-22A7D8109603}"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939309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ADF5AD-D13C-413C-843D-22A7D8109603}"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3499338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ADF5AD-D13C-413C-843D-22A7D8109603}"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1914524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4FADF5AD-D13C-413C-843D-22A7D8109603}"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4013260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4FADF5AD-D13C-413C-843D-22A7D8109603}" type="datetimeFigureOut">
              <a:rPr lang="tr-TR" smtClean="0"/>
              <a:t>06.03.2018</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3008530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4FADF5AD-D13C-413C-843D-22A7D8109603}"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2901716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4FADF5AD-D13C-413C-843D-22A7D8109603}" type="datetimeFigureOut">
              <a:rPr lang="tr-TR" smtClean="0"/>
              <a:t>06.03.2018</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724010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4FADF5AD-D13C-413C-843D-22A7D8109603}" type="datetimeFigureOut">
              <a:rPr lang="tr-TR" smtClean="0"/>
              <a:t>06.03.2018</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522022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DF5AD-D13C-413C-843D-22A7D8109603}" type="datetimeFigureOut">
              <a:rPr lang="tr-TR" smtClean="0"/>
              <a:t>06.03.2018</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38528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ADF5AD-D13C-413C-843D-22A7D8109603}"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94908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4FADF5AD-D13C-413C-843D-22A7D8109603}" type="datetimeFigureOut">
              <a:rPr lang="tr-TR" smtClean="0"/>
              <a:t>06.03.2018</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DA147AA-69A8-48E1-94A6-AB40178DC515}" type="slidenum">
              <a:rPr lang="tr-TR" smtClean="0"/>
              <a:t>‹#›</a:t>
            </a:fld>
            <a:endParaRPr lang="tr-TR"/>
          </a:p>
        </p:txBody>
      </p:sp>
    </p:spTree>
    <p:extLst>
      <p:ext uri="{BB962C8B-B14F-4D97-AF65-F5344CB8AC3E}">
        <p14:creationId xmlns:p14="http://schemas.microsoft.com/office/powerpoint/2010/main" val="42280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FADF5AD-D13C-413C-843D-22A7D8109603}" type="datetimeFigureOut">
              <a:rPr lang="tr-TR" smtClean="0"/>
              <a:t>06.03.2018</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DA147AA-69A8-48E1-94A6-AB40178DC515}" type="slidenum">
              <a:rPr lang="tr-TR" smtClean="0"/>
              <a:t>‹#›</a:t>
            </a:fld>
            <a:endParaRPr lang="tr-TR"/>
          </a:p>
        </p:txBody>
      </p:sp>
    </p:spTree>
    <p:extLst>
      <p:ext uri="{BB962C8B-B14F-4D97-AF65-F5344CB8AC3E}">
        <p14:creationId xmlns:p14="http://schemas.microsoft.com/office/powerpoint/2010/main" val="180590030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a:extLst>
              <a:ext uri="{FF2B5EF4-FFF2-40B4-BE49-F238E27FC236}">
                <a16:creationId xmlns="" xmlns:a16="http://schemas.microsoft.com/office/drawing/2014/main" id="{D84D9ECF-CFAC-48CA-9D74-6FC0CB5D59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4005064"/>
          </a:xfrm>
          <a:prstGeom prst="rect">
            <a:avLst/>
          </a:prstGeom>
        </p:spPr>
      </p:pic>
      <p:pic>
        <p:nvPicPr>
          <p:cNvPr id="3" name="Picture 2" descr="C:\Users\SAFFET ÇIRAY\Desktop\ramlogo.png"/>
          <p:cNvPicPr>
            <a:picLocks noChangeAspect="1" noChangeArrowheads="1"/>
          </p:cNvPicPr>
          <p:nvPr/>
        </p:nvPicPr>
        <p:blipFill>
          <a:blip r:embed="rId3" cstate="print"/>
          <a:srcRect/>
          <a:stretch>
            <a:fillRect/>
          </a:stretch>
        </p:blipFill>
        <p:spPr bwMode="auto">
          <a:xfrm>
            <a:off x="-1" y="73478"/>
            <a:ext cx="12192001" cy="6784521"/>
          </a:xfrm>
          <a:prstGeom prst="rect">
            <a:avLst/>
          </a:prstGeom>
          <a:noFill/>
        </p:spPr>
      </p:pic>
    </p:spTree>
    <p:extLst>
      <p:ext uri="{BB962C8B-B14F-4D97-AF65-F5344CB8AC3E}">
        <p14:creationId xmlns:p14="http://schemas.microsoft.com/office/powerpoint/2010/main" val="37893170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1114" y="1524000"/>
            <a:ext cx="10515600" cy="1883229"/>
          </a:xfrm>
        </p:spPr>
        <p:txBody>
          <a:bodyPr>
            <a:normAutofit/>
          </a:bodyPr>
          <a:lstStyle/>
          <a:p>
            <a:pPr lvl="0"/>
            <a:r>
              <a:rPr lang="tr-TR" b="1" dirty="0"/>
              <a:t>DİL VE KONUŞMA GÜÇLÜĞÜNÜN BELİRTİLERİ VE NEDENLERİ</a:t>
            </a:r>
            <a:r>
              <a:rPr lang="tr-TR" dirty="0"/>
              <a:t/>
            </a:r>
            <a:br>
              <a:rPr lang="tr-TR" dirty="0"/>
            </a:br>
            <a:endParaRPr lang="tr-TR" dirty="0"/>
          </a:p>
        </p:txBody>
      </p:sp>
    </p:spTree>
    <p:extLst>
      <p:ext uri="{BB962C8B-B14F-4D97-AF65-F5344CB8AC3E}">
        <p14:creationId xmlns:p14="http://schemas.microsoft.com/office/powerpoint/2010/main" val="28853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28600"/>
            <a:ext cx="10515600" cy="6389914"/>
          </a:xfrm>
        </p:spPr>
        <p:txBody>
          <a:bodyPr>
            <a:normAutofit/>
          </a:bodyPr>
          <a:lstStyle/>
          <a:p>
            <a:pPr lvl="1"/>
            <a:r>
              <a:rPr lang="tr-TR" b="1" dirty="0"/>
              <a:t>Dil Ve Konuşma Gecikmesini Öngören Erken Belirtiler</a:t>
            </a:r>
            <a:endParaRPr lang="tr-TR" dirty="0"/>
          </a:p>
          <a:p>
            <a:r>
              <a:rPr lang="tr-TR" dirty="0"/>
              <a:t>Farklı sebeplere bağlı olarak bazı çocukların dil edinme süreçlerinde sorunlar yaşadığı bilinmektedir. Yeni doğanların %5’i ile %15’i ilerleyen dönemlerde dil ve konuşma bozuklukları açısından risk altında bulunmaktadır (</a:t>
            </a:r>
            <a:r>
              <a:rPr lang="tr-TR" dirty="0" err="1"/>
              <a:t>Rosetti</a:t>
            </a:r>
            <a:r>
              <a:rPr lang="tr-TR" dirty="0"/>
              <a:t>, 1996). </a:t>
            </a:r>
            <a:endParaRPr lang="tr-TR" sz="1800" dirty="0"/>
          </a:p>
          <a:p>
            <a:r>
              <a:rPr lang="tr-TR" dirty="0"/>
              <a:t>Prenatal dönemde aşırı alkol tüketimi, kurşun ve benzeri ağır metallere maruz kalma, kızamıkçık, </a:t>
            </a:r>
            <a:r>
              <a:rPr lang="tr-TR" dirty="0" err="1"/>
              <a:t>toksoplazma</a:t>
            </a:r>
            <a:r>
              <a:rPr lang="tr-TR" dirty="0"/>
              <a:t> enfeksiyonlarının varlığı gibi birçok faktörün yanında, yeni doğanda işitme kaybı olması, prematüre doğum, eşlik eden sendromların varlığı, düşük doğum ağırlığı gibi faktörler bebeklerin gelişimlerini olumsuz etkilemekte ve dil-konuşma gelişimleri açısından da bebeklerin risk grubunda yer almasına neden olmaktadır (Paul, 2007). Gelişimsel olarak risk altında bulunan çocukların erken dönemde dil ve konuşma gelişimi açısından değerlendirilmesi, dil ve konuşma gecikmeleri açısından erken tanılanma ve buna bağlı olarak gelecekte ortaya çıkacak dil ve konuşma bozukluklarını önlemek amacıyla erken müdahale programlarına alınması için önemlidir. Tablo 3’te gelişimsel dil becerilerinde gecikme olduğunu belirten bazı erken işaretlere yer verilmiştir.</a:t>
            </a:r>
            <a:endParaRPr lang="tr-TR" sz="1800" dirty="0"/>
          </a:p>
          <a:p>
            <a:pPr marL="0" indent="0">
              <a:buNone/>
            </a:pPr>
            <a:endParaRPr lang="tr-TR" sz="1800" dirty="0"/>
          </a:p>
          <a:p>
            <a:endParaRPr lang="tr-TR" dirty="0"/>
          </a:p>
        </p:txBody>
      </p:sp>
    </p:spTree>
    <p:extLst>
      <p:ext uri="{BB962C8B-B14F-4D97-AF65-F5344CB8AC3E}">
        <p14:creationId xmlns:p14="http://schemas.microsoft.com/office/powerpoint/2010/main" val="35149877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p14="http://schemas.microsoft.com/office/powerpoint/2010/main" val="693704346"/>
              </p:ext>
            </p:extLst>
          </p:nvPr>
        </p:nvGraphicFramePr>
        <p:xfrm>
          <a:off x="881743" y="1911325"/>
          <a:ext cx="9927771" cy="4641875"/>
        </p:xfrm>
        <a:graphic>
          <a:graphicData uri="http://schemas.openxmlformats.org/drawingml/2006/table">
            <a:tbl>
              <a:tblPr firstRow="1" firstCol="1" lastRow="1" lastCol="1" bandRow="1" bandCol="1">
                <a:tableStyleId>{5C22544A-7EE6-4342-B048-85BDC9FD1C3A}</a:tableStyleId>
              </a:tblPr>
              <a:tblGrid>
                <a:gridCol w="892876"/>
                <a:gridCol w="3732240"/>
                <a:gridCol w="5302655"/>
              </a:tblGrid>
              <a:tr h="496842">
                <a:tc>
                  <a:txBody>
                    <a:bodyPr/>
                    <a:lstStyle/>
                    <a:p>
                      <a:pPr algn="just">
                        <a:spcAft>
                          <a:spcPts val="0"/>
                        </a:spcAft>
                      </a:pPr>
                      <a:r>
                        <a:rPr lang="tr-TR" sz="1100">
                          <a:effectLst/>
                        </a:rPr>
                        <a:t>Yaş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İşaretler</a:t>
                      </a:r>
                      <a:endParaRPr lang="tr-TR" sz="900">
                        <a:effectLst/>
                      </a:endParaRPr>
                    </a:p>
                    <a:p>
                      <a:pPr algn="just">
                        <a:spcAft>
                          <a:spcPts val="0"/>
                        </a:spcAft>
                      </a:pPr>
                      <a:r>
                        <a:rPr lang="tr-TR" sz="1100">
                          <a:effectLst/>
                        </a:rPr>
                        <a:t>(Eğer...... yapmıyorsa......)</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Etkilenen Gelişim Alanları  </a:t>
                      </a:r>
                      <a:endParaRPr lang="tr-TR" sz="900">
                        <a:effectLst/>
                        <a:latin typeface="Arial" panose="020B0604020202020204" pitchFamily="34" charset="0"/>
                        <a:ea typeface="Calibri" panose="020F0502020204030204" pitchFamily="34" charset="0"/>
                      </a:endParaRPr>
                    </a:p>
                  </a:txBody>
                  <a:tcPr marL="62484" marR="62484" marT="0" marB="0"/>
                </a:tc>
              </a:tr>
              <a:tr h="546693">
                <a:tc>
                  <a:txBody>
                    <a:bodyPr/>
                    <a:lstStyle/>
                    <a:p>
                      <a:pPr algn="just">
                        <a:spcAft>
                          <a:spcPts val="0"/>
                        </a:spcAft>
                      </a:pPr>
                      <a:r>
                        <a:rPr lang="tr-TR" sz="1100">
                          <a:effectLst/>
                        </a:rPr>
                        <a:t>Doğumdan itibaren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Seslere, özellikle de anne sesine, tepki vermeme</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Alıcı dil gelişiminde sorun, işitme açısından değerlendirme gereklidir.</a:t>
                      </a:r>
                      <a:endParaRPr lang="tr-TR" sz="900">
                        <a:effectLst/>
                        <a:latin typeface="Arial" panose="020B0604020202020204" pitchFamily="34" charset="0"/>
                        <a:ea typeface="Calibri" panose="020F0502020204030204" pitchFamily="34" charset="0"/>
                      </a:endParaRPr>
                    </a:p>
                  </a:txBody>
                  <a:tcPr marL="62484" marR="62484" marT="0" marB="0"/>
                </a:tc>
              </a:tr>
              <a:tr h="364462">
                <a:tc>
                  <a:txBody>
                    <a:bodyPr/>
                    <a:lstStyle/>
                    <a:p>
                      <a:pPr algn="just">
                        <a:spcAft>
                          <a:spcPts val="0"/>
                        </a:spcAft>
                      </a:pPr>
                      <a:r>
                        <a:rPr lang="tr-TR" sz="1100">
                          <a:effectLst/>
                        </a:rPr>
                        <a:t>6-9 ay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spcAft>
                          <a:spcPts val="0"/>
                        </a:spcAft>
                      </a:pPr>
                      <a:r>
                        <a:rPr lang="tr-TR" sz="1100">
                          <a:effectLst/>
                        </a:rPr>
                        <a:t>Babıldama davranışının bulunmaması</a:t>
                      </a:r>
                      <a:endParaRPr lang="tr-TR" sz="900">
                        <a:effectLst/>
                      </a:endParaRPr>
                    </a:p>
                    <a:p>
                      <a:pPr>
                        <a:spcAft>
                          <a:spcPts val="0"/>
                        </a:spcAft>
                      </a:pPr>
                      <a:r>
                        <a:rPr lang="tr-TR" sz="1100">
                          <a:effectLst/>
                        </a:rPr>
                        <a:t>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İfade edici dil gelişimi</a:t>
                      </a:r>
                      <a:endParaRPr lang="tr-TR" sz="900">
                        <a:effectLst/>
                        <a:latin typeface="Arial" panose="020B0604020202020204" pitchFamily="34" charset="0"/>
                        <a:ea typeface="Calibri" panose="020F0502020204030204" pitchFamily="34" charset="0"/>
                      </a:endParaRPr>
                    </a:p>
                  </a:txBody>
                  <a:tcPr marL="62484" marR="62484" marT="0" marB="0"/>
                </a:tc>
              </a:tr>
              <a:tr h="728924">
                <a:tc>
                  <a:txBody>
                    <a:bodyPr/>
                    <a:lstStyle/>
                    <a:p>
                      <a:pPr algn="just">
                        <a:spcAft>
                          <a:spcPts val="0"/>
                        </a:spcAft>
                      </a:pPr>
                      <a:r>
                        <a:rPr lang="tr-TR" sz="1100">
                          <a:effectLst/>
                        </a:rPr>
                        <a:t>12 ay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Tek sözcük üretimlerinin henüz ortaya çıkmamış olması</a:t>
                      </a:r>
                      <a:endParaRPr lang="tr-TR" sz="900">
                        <a:effectLst/>
                      </a:endParaRPr>
                    </a:p>
                    <a:p>
                      <a:pPr algn="just">
                        <a:spcAft>
                          <a:spcPts val="0"/>
                        </a:spcAft>
                      </a:pPr>
                      <a:r>
                        <a:rPr lang="tr-TR" sz="1100">
                          <a:effectLst/>
                        </a:rPr>
                        <a:t>Anne ve babayı çağırırken sözel ifadeler kullanmaması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İfade edici dil gelişimi</a:t>
                      </a:r>
                      <a:endParaRPr lang="tr-TR" sz="900">
                        <a:effectLst/>
                      </a:endParaRPr>
                    </a:p>
                    <a:p>
                      <a:pPr algn="just">
                        <a:spcAft>
                          <a:spcPts val="0"/>
                        </a:spcAft>
                      </a:pPr>
                      <a:r>
                        <a:rPr lang="tr-TR" sz="1100">
                          <a:effectLst/>
                        </a:rPr>
                        <a:t>İfade edici dil gelişimi</a:t>
                      </a:r>
                      <a:endParaRPr lang="tr-TR" sz="900">
                        <a:effectLst/>
                        <a:latin typeface="Arial" panose="020B0604020202020204" pitchFamily="34" charset="0"/>
                        <a:ea typeface="Calibri" panose="020F0502020204030204" pitchFamily="34" charset="0"/>
                      </a:endParaRPr>
                    </a:p>
                  </a:txBody>
                  <a:tcPr marL="62484" marR="62484" marT="0" marB="0"/>
                </a:tc>
              </a:tr>
              <a:tr h="706998">
                <a:tc>
                  <a:txBody>
                    <a:bodyPr/>
                    <a:lstStyle/>
                    <a:p>
                      <a:pPr algn="just">
                        <a:spcAft>
                          <a:spcPts val="0"/>
                        </a:spcAft>
                      </a:pPr>
                      <a:r>
                        <a:rPr lang="tr-TR" sz="1100">
                          <a:effectLst/>
                        </a:rPr>
                        <a:t>15 ay</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Sözcük üretimlerinin sınırlı olması</a:t>
                      </a:r>
                      <a:endParaRPr lang="tr-TR" sz="900">
                        <a:effectLst/>
                      </a:endParaRPr>
                    </a:p>
                    <a:p>
                      <a:pPr algn="just">
                        <a:spcAft>
                          <a:spcPts val="0"/>
                        </a:spcAft>
                      </a:pPr>
                      <a:r>
                        <a:rPr lang="tr-TR" sz="1100">
                          <a:effectLst/>
                        </a:rPr>
                        <a:t>Uzakta bulunan bir nesneyi talep etmek için işaret kullanmaması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İfade edici dil gelişimi</a:t>
                      </a:r>
                      <a:endParaRPr lang="tr-TR" sz="900">
                        <a:effectLst/>
                      </a:endParaRPr>
                    </a:p>
                    <a:p>
                      <a:pPr algn="just">
                        <a:spcAft>
                          <a:spcPts val="0"/>
                        </a:spcAft>
                      </a:pPr>
                      <a:r>
                        <a:rPr lang="tr-TR" sz="1100">
                          <a:effectLst/>
                        </a:rPr>
                        <a:t>Sözel olmayan iletişim becerileri </a:t>
                      </a:r>
                      <a:endParaRPr lang="tr-TR" sz="900">
                        <a:effectLst/>
                        <a:latin typeface="Arial" panose="020B0604020202020204" pitchFamily="34" charset="0"/>
                        <a:ea typeface="Calibri" panose="020F0502020204030204" pitchFamily="34" charset="0"/>
                      </a:endParaRPr>
                    </a:p>
                  </a:txBody>
                  <a:tcPr marL="62484" marR="62484" marT="0" marB="0"/>
                </a:tc>
              </a:tr>
              <a:tr h="1093386">
                <a:tc>
                  <a:txBody>
                    <a:bodyPr/>
                    <a:lstStyle/>
                    <a:p>
                      <a:pPr algn="just">
                        <a:spcAft>
                          <a:spcPts val="0"/>
                        </a:spcAft>
                      </a:pPr>
                      <a:r>
                        <a:rPr lang="tr-TR" sz="1100">
                          <a:effectLst/>
                        </a:rPr>
                        <a:t>18 ay</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Nesne adlandırmak için, yorumda bulunmak için ya da bir nesneyi talep etmek için sözcük kullanmaması </a:t>
                      </a:r>
                      <a:endParaRPr lang="tr-TR" sz="900">
                        <a:effectLst/>
                      </a:endParaRPr>
                    </a:p>
                    <a:p>
                      <a:pPr algn="just">
                        <a:spcAft>
                          <a:spcPts val="0"/>
                        </a:spcAft>
                      </a:pPr>
                      <a:r>
                        <a:rPr lang="tr-TR" sz="1100">
                          <a:effectLst/>
                        </a:rPr>
                        <a:t>Tek basamaklı yönergeleri takip etmede zorluk </a:t>
                      </a:r>
                      <a:endParaRPr lang="tr-TR" sz="900">
                        <a:effectLst/>
                      </a:endParaRPr>
                    </a:p>
                    <a:p>
                      <a:pPr algn="just">
                        <a:spcAft>
                          <a:spcPts val="0"/>
                        </a:spcAft>
                      </a:pPr>
                      <a:r>
                        <a:rPr lang="tr-TR" sz="1100">
                          <a:effectLst/>
                        </a:rPr>
                        <a:t>Ortak ilgi kurmada güçlük, işaret kullanmanın, göz kontağı becerisinin sınırlı olması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İfade edici dil gelişimi</a:t>
                      </a:r>
                      <a:endParaRPr lang="tr-TR" sz="900">
                        <a:effectLst/>
                      </a:endParaRPr>
                    </a:p>
                    <a:p>
                      <a:pPr algn="just">
                        <a:spcAft>
                          <a:spcPts val="0"/>
                        </a:spcAft>
                      </a:pPr>
                      <a:r>
                        <a:rPr lang="tr-TR" sz="1100">
                          <a:effectLst/>
                        </a:rPr>
                        <a:t>Alıcı dil gelişimi </a:t>
                      </a:r>
                      <a:endParaRPr lang="tr-TR" sz="900">
                        <a:effectLst/>
                      </a:endParaRPr>
                    </a:p>
                    <a:p>
                      <a:pPr algn="just">
                        <a:spcAft>
                          <a:spcPts val="0"/>
                        </a:spcAft>
                      </a:pPr>
                      <a:r>
                        <a:rPr lang="tr-TR" sz="1100">
                          <a:effectLst/>
                        </a:rPr>
                        <a:t>Sözel olmayan iletişim becerileri </a:t>
                      </a:r>
                      <a:endParaRPr lang="tr-TR" sz="900">
                        <a:effectLst/>
                        <a:latin typeface="Arial" panose="020B0604020202020204" pitchFamily="34" charset="0"/>
                        <a:ea typeface="Calibri" panose="020F0502020204030204" pitchFamily="34" charset="0"/>
                      </a:endParaRPr>
                    </a:p>
                  </a:txBody>
                  <a:tcPr marL="62484" marR="62484" marT="0" marB="0"/>
                </a:tc>
              </a:tr>
              <a:tr h="704570">
                <a:tc>
                  <a:txBody>
                    <a:bodyPr/>
                    <a:lstStyle/>
                    <a:p>
                      <a:pPr algn="just">
                        <a:spcAft>
                          <a:spcPts val="0"/>
                        </a:spcAft>
                      </a:pPr>
                      <a:r>
                        <a:rPr lang="tr-TR" sz="1100">
                          <a:effectLst/>
                        </a:rPr>
                        <a:t>24 ay </a:t>
                      </a:r>
                      <a:endParaRPr lang="tr-TR" sz="900">
                        <a:effectLst/>
                      </a:endParaRPr>
                    </a:p>
                    <a:p>
                      <a:pPr algn="just">
                        <a:spcAft>
                          <a:spcPts val="0"/>
                        </a:spcAft>
                      </a:pPr>
                      <a:r>
                        <a:rPr lang="tr-TR" sz="1100">
                          <a:effectLst/>
                        </a:rPr>
                        <a:t> </a:t>
                      </a:r>
                      <a:endParaRPr lang="tr-TR" sz="900">
                        <a:effectLst/>
                      </a:endParaRPr>
                    </a:p>
                    <a:p>
                      <a:pPr algn="just">
                        <a:spcAft>
                          <a:spcPts val="0"/>
                        </a:spcAft>
                      </a:pPr>
                      <a:r>
                        <a:rPr lang="tr-TR" sz="1100">
                          <a:effectLst/>
                        </a:rPr>
                        <a:t> </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a:effectLst/>
                        </a:rPr>
                        <a:t>50’den az sözcük üretimi</a:t>
                      </a:r>
                      <a:endParaRPr lang="tr-TR" sz="900">
                        <a:effectLst/>
                      </a:endParaRPr>
                    </a:p>
                    <a:p>
                      <a:pPr algn="just">
                        <a:spcAft>
                          <a:spcPts val="0"/>
                        </a:spcAft>
                      </a:pPr>
                      <a:r>
                        <a:rPr lang="tr-TR" sz="1100">
                          <a:effectLst/>
                        </a:rPr>
                        <a:t>İki kelimeli kombinasyonlarının bulunmaması </a:t>
                      </a:r>
                      <a:endParaRPr lang="tr-TR" sz="900">
                        <a:effectLst/>
                      </a:endParaRPr>
                    </a:p>
                    <a:p>
                      <a:pPr algn="just">
                        <a:spcAft>
                          <a:spcPts val="0"/>
                        </a:spcAft>
                      </a:pPr>
                      <a:r>
                        <a:rPr lang="tr-TR" sz="1100">
                          <a:effectLst/>
                        </a:rPr>
                        <a:t>Sözel üretimlerin zor anlaşılması</a:t>
                      </a:r>
                      <a:endParaRPr lang="tr-TR" sz="900">
                        <a:effectLst/>
                        <a:latin typeface="Arial" panose="020B0604020202020204" pitchFamily="34" charset="0"/>
                        <a:ea typeface="Calibri" panose="020F0502020204030204" pitchFamily="34" charset="0"/>
                      </a:endParaRPr>
                    </a:p>
                  </a:txBody>
                  <a:tcPr marL="62484" marR="62484" marT="0" marB="0"/>
                </a:tc>
                <a:tc>
                  <a:txBody>
                    <a:bodyPr/>
                    <a:lstStyle/>
                    <a:p>
                      <a:pPr algn="just">
                        <a:spcAft>
                          <a:spcPts val="0"/>
                        </a:spcAft>
                      </a:pPr>
                      <a:r>
                        <a:rPr lang="tr-TR" sz="1100" dirty="0">
                          <a:effectLst/>
                        </a:rPr>
                        <a:t>İfade edici dil gelişimi</a:t>
                      </a:r>
                      <a:endParaRPr lang="tr-TR" sz="900" dirty="0">
                        <a:effectLst/>
                      </a:endParaRPr>
                    </a:p>
                    <a:p>
                      <a:pPr algn="just">
                        <a:spcAft>
                          <a:spcPts val="0"/>
                        </a:spcAft>
                      </a:pPr>
                      <a:r>
                        <a:rPr lang="tr-TR" sz="1100" dirty="0">
                          <a:effectLst/>
                        </a:rPr>
                        <a:t>İfade edici dil gelişimi</a:t>
                      </a:r>
                      <a:endParaRPr lang="tr-TR" sz="900" dirty="0">
                        <a:effectLst/>
                      </a:endParaRPr>
                    </a:p>
                    <a:p>
                      <a:pPr algn="just">
                        <a:spcAft>
                          <a:spcPts val="0"/>
                        </a:spcAft>
                      </a:pPr>
                      <a:r>
                        <a:rPr lang="tr-TR" sz="1100" dirty="0">
                          <a:effectLst/>
                        </a:rPr>
                        <a:t>İfade edici dil gelişimi </a:t>
                      </a:r>
                      <a:endParaRPr lang="tr-TR" sz="900" dirty="0">
                        <a:effectLst/>
                        <a:latin typeface="Arial" panose="020B0604020202020204" pitchFamily="34" charset="0"/>
                        <a:ea typeface="Calibri" panose="020F0502020204030204" pitchFamily="34" charset="0"/>
                      </a:endParaRPr>
                    </a:p>
                  </a:txBody>
                  <a:tcPr marL="62484" marR="62484" marT="0" marB="0"/>
                </a:tc>
              </a:tr>
            </a:tbl>
          </a:graphicData>
        </a:graphic>
      </p:graphicFrame>
      <p:sp>
        <p:nvSpPr>
          <p:cNvPr id="5" name="Rectangle 1"/>
          <p:cNvSpPr>
            <a:spLocks noChangeArrowheads="1"/>
          </p:cNvSpPr>
          <p:nvPr/>
        </p:nvSpPr>
        <p:spPr bwMode="auto">
          <a:xfrm>
            <a:off x="119743" y="471492"/>
            <a:ext cx="1140245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Tablo 3. Sözel ve sözel olmayan iletişim becerilerinde gecikmenin erken belirtileri </a:t>
            </a:r>
            <a:r>
              <a:rPr kumimoji="0" lang="tr-TR"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r>
              <a:rPr kumimoji="0" lang="tr-TR" sz="1200" b="0" i="0" u="none" strike="noStrike" cap="none" normalizeH="0" baseline="0" dirty="0" err="1"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Schum</a:t>
            </a:r>
            <a:r>
              <a:rPr kumimoji="0" lang="tr-TR"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2007).</a:t>
            </a:r>
            <a:endParaRPr kumimoji="0" lang="tr-TR" sz="8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Gecikmiş dil ve konuşmanın erken belirtilerini yakalamak ve ‘bekle-gör’ yaklaşımının uygulanmaması önerilmektedir. 0-3 yaş erken tanı ve erken müdahale dönemidir bu yüzden çocukların 3 yaş altında erken belirtilerinin taranması son derece önemlidir. </a:t>
            </a:r>
            <a:endParaRPr kumimoji="0" lang="tr-T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14947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Dil Ve Konuşma Güçlüğünün Nedenleri</a:t>
            </a:r>
            <a:r>
              <a:rPr lang="tr-TR" dirty="0"/>
              <a:t/>
            </a:r>
            <a:br>
              <a:rPr lang="tr-TR" dirty="0"/>
            </a:br>
            <a:endParaRPr lang="tr-TR" dirty="0"/>
          </a:p>
        </p:txBody>
      </p:sp>
      <p:sp>
        <p:nvSpPr>
          <p:cNvPr id="3" name="İçerik Yer Tutucusu 2"/>
          <p:cNvSpPr>
            <a:spLocks noGrp="1"/>
          </p:cNvSpPr>
          <p:nvPr>
            <p:ph idx="1"/>
          </p:nvPr>
        </p:nvSpPr>
        <p:spPr>
          <a:xfrm>
            <a:off x="838200" y="1825625"/>
            <a:ext cx="10515600" cy="4912632"/>
          </a:xfrm>
        </p:spPr>
        <p:txBody>
          <a:bodyPr>
            <a:normAutofit/>
          </a:bodyPr>
          <a:lstStyle/>
          <a:p>
            <a:r>
              <a:rPr lang="tr-TR" b="1" dirty="0"/>
              <a:t>. Konuşma Sesi </a:t>
            </a:r>
            <a:r>
              <a:rPr lang="tr-TR" b="1" dirty="0" smtClean="0"/>
              <a:t>Bozuklukları</a:t>
            </a:r>
            <a:endParaRPr lang="tr-TR" dirty="0"/>
          </a:p>
          <a:p>
            <a:r>
              <a:rPr lang="tr-TR" b="1" dirty="0" smtClean="0"/>
              <a:t>Konuşma</a:t>
            </a:r>
            <a:endParaRPr lang="tr-TR" dirty="0"/>
          </a:p>
          <a:p>
            <a:r>
              <a:rPr lang="tr-TR" dirty="0"/>
              <a:t>Fonetik (Artikülasyon)  düzey </a:t>
            </a:r>
            <a:r>
              <a:rPr lang="tr-TR" dirty="0" err="1"/>
              <a:t>Fonemik</a:t>
            </a:r>
            <a:r>
              <a:rPr lang="tr-TR" dirty="0"/>
              <a:t> (Fonolojik) düzey </a:t>
            </a:r>
          </a:p>
          <a:p>
            <a:pPr lvl="0"/>
            <a:r>
              <a:rPr lang="en-US" dirty="0" err="1"/>
              <a:t>Fonetik</a:t>
            </a:r>
            <a:r>
              <a:rPr lang="en-US" dirty="0"/>
              <a:t>; </a:t>
            </a:r>
            <a:r>
              <a:rPr lang="en-US" dirty="0" err="1"/>
              <a:t>vokal</a:t>
            </a:r>
            <a:r>
              <a:rPr lang="en-US" dirty="0"/>
              <a:t> </a:t>
            </a:r>
            <a:r>
              <a:rPr lang="en-US" dirty="0" err="1"/>
              <a:t>traktta</a:t>
            </a:r>
            <a:r>
              <a:rPr lang="en-US" dirty="0"/>
              <a:t> </a:t>
            </a:r>
            <a:r>
              <a:rPr lang="en-US" dirty="0" err="1"/>
              <a:t>konuşma</a:t>
            </a:r>
            <a:r>
              <a:rPr lang="en-US" dirty="0"/>
              <a:t> </a:t>
            </a:r>
            <a:r>
              <a:rPr lang="en-US" dirty="0" err="1"/>
              <a:t>seslerinin</a:t>
            </a:r>
            <a:r>
              <a:rPr lang="en-US" dirty="0"/>
              <a:t> </a:t>
            </a:r>
            <a:r>
              <a:rPr lang="en-US" dirty="0" err="1"/>
              <a:t>nasıl</a:t>
            </a:r>
            <a:r>
              <a:rPr lang="en-US" dirty="0"/>
              <a:t> </a:t>
            </a:r>
            <a:r>
              <a:rPr lang="en-US" dirty="0" err="1"/>
              <a:t>artiküle</a:t>
            </a:r>
            <a:r>
              <a:rPr lang="en-US" dirty="0"/>
              <a:t> </a:t>
            </a:r>
            <a:r>
              <a:rPr lang="en-US" dirty="0" err="1"/>
              <a:t>edildiği</a:t>
            </a:r>
            <a:r>
              <a:rPr lang="en-US" dirty="0"/>
              <a:t> </a:t>
            </a:r>
            <a:r>
              <a:rPr lang="en-US" dirty="0" err="1"/>
              <a:t>ile</a:t>
            </a:r>
            <a:r>
              <a:rPr lang="en-US" dirty="0"/>
              <a:t> </a:t>
            </a:r>
            <a:r>
              <a:rPr lang="en-US" dirty="0" err="1"/>
              <a:t>ilgili</a:t>
            </a:r>
            <a:r>
              <a:rPr lang="en-US" dirty="0"/>
              <a:t> </a:t>
            </a:r>
            <a:r>
              <a:rPr lang="en-US" dirty="0" err="1"/>
              <a:t>olup</a:t>
            </a:r>
            <a:r>
              <a:rPr lang="en-US" dirty="0"/>
              <a:t>, </a:t>
            </a:r>
            <a:r>
              <a:rPr lang="en-US" dirty="0" err="1"/>
              <a:t>aynı</a:t>
            </a:r>
            <a:r>
              <a:rPr lang="en-US" dirty="0"/>
              <a:t> </a:t>
            </a:r>
            <a:r>
              <a:rPr lang="en-US" dirty="0" err="1"/>
              <a:t>zamanda</a:t>
            </a:r>
            <a:r>
              <a:rPr lang="en-US" dirty="0"/>
              <a:t> </a:t>
            </a:r>
            <a:r>
              <a:rPr lang="en-US" dirty="0" err="1"/>
              <a:t>vokal</a:t>
            </a:r>
            <a:r>
              <a:rPr lang="en-US" dirty="0"/>
              <a:t> </a:t>
            </a:r>
            <a:r>
              <a:rPr lang="en-US" dirty="0" err="1"/>
              <a:t>trakt</a:t>
            </a:r>
            <a:r>
              <a:rPr lang="en-US" dirty="0"/>
              <a:t> </a:t>
            </a:r>
            <a:r>
              <a:rPr lang="en-US" dirty="0" err="1"/>
              <a:t>tarafından</a:t>
            </a:r>
            <a:r>
              <a:rPr lang="en-US" dirty="0"/>
              <a:t> </a:t>
            </a:r>
            <a:r>
              <a:rPr lang="en-US" dirty="0" err="1"/>
              <a:t>üretilen</a:t>
            </a:r>
            <a:r>
              <a:rPr lang="en-US" dirty="0"/>
              <a:t> </a:t>
            </a:r>
            <a:r>
              <a:rPr lang="en-US" dirty="0" err="1"/>
              <a:t>konuşma</a:t>
            </a:r>
            <a:r>
              <a:rPr lang="en-US" dirty="0"/>
              <a:t> </a:t>
            </a:r>
            <a:r>
              <a:rPr lang="en-US" dirty="0" err="1"/>
              <a:t>seslerinin</a:t>
            </a:r>
            <a:r>
              <a:rPr lang="en-US" dirty="0"/>
              <a:t> </a:t>
            </a:r>
            <a:r>
              <a:rPr lang="en-US" dirty="0" err="1"/>
              <a:t>fiziksel</a:t>
            </a:r>
            <a:r>
              <a:rPr lang="en-US" dirty="0"/>
              <a:t> </a:t>
            </a:r>
            <a:r>
              <a:rPr lang="en-US" dirty="0" err="1"/>
              <a:t>özellikleri</a:t>
            </a:r>
            <a:r>
              <a:rPr lang="en-US" dirty="0"/>
              <a:t> </a:t>
            </a:r>
            <a:r>
              <a:rPr lang="en-US" dirty="0" err="1"/>
              <a:t>ile</a:t>
            </a:r>
            <a:r>
              <a:rPr lang="en-US" dirty="0"/>
              <a:t> de </a:t>
            </a:r>
            <a:r>
              <a:rPr lang="en-US" dirty="0" err="1"/>
              <a:t>ilgilidir</a:t>
            </a:r>
            <a:r>
              <a:rPr lang="en-US" dirty="0"/>
              <a:t>. </a:t>
            </a:r>
            <a:endParaRPr lang="tr-TR" dirty="0"/>
          </a:p>
          <a:p>
            <a:pPr lvl="0"/>
            <a:r>
              <a:rPr lang="en-US" dirty="0" err="1"/>
              <a:t>Fon</a:t>
            </a:r>
            <a:r>
              <a:rPr lang="tr-TR" dirty="0"/>
              <a:t>emik </a:t>
            </a:r>
            <a:r>
              <a:rPr lang="en-US" dirty="0" err="1"/>
              <a:t>seviyede</a:t>
            </a:r>
            <a:r>
              <a:rPr lang="en-US" dirty="0"/>
              <a:t> </a:t>
            </a:r>
            <a:r>
              <a:rPr lang="en-US" dirty="0" err="1"/>
              <a:t>fonemler</a:t>
            </a:r>
            <a:r>
              <a:rPr lang="en-US" dirty="0"/>
              <a:t> </a:t>
            </a:r>
            <a:r>
              <a:rPr lang="en-US" dirty="0" err="1"/>
              <a:t>dilbilimsel</a:t>
            </a:r>
            <a:r>
              <a:rPr lang="en-US" dirty="0"/>
              <a:t> </a:t>
            </a:r>
            <a:r>
              <a:rPr lang="en-US" dirty="0" err="1"/>
              <a:t>olarak</a:t>
            </a:r>
            <a:r>
              <a:rPr lang="en-US" dirty="0"/>
              <a:t> </a:t>
            </a:r>
            <a:r>
              <a:rPr lang="en-US" dirty="0" err="1"/>
              <a:t>önemlidirler</a:t>
            </a:r>
            <a:r>
              <a:rPr lang="en-US" dirty="0"/>
              <a:t>.</a:t>
            </a:r>
            <a:r>
              <a:rPr lang="tr-TR" dirty="0"/>
              <a:t> </a:t>
            </a:r>
            <a:r>
              <a:rPr lang="tr-TR" dirty="0" err="1"/>
              <a:t>Fonemik</a:t>
            </a:r>
            <a:r>
              <a:rPr lang="tr-TR" dirty="0"/>
              <a:t> düzey aynı zamanda </a:t>
            </a:r>
            <a:r>
              <a:rPr lang="tr-TR" dirty="0" err="1"/>
              <a:t>linguistik</a:t>
            </a:r>
            <a:r>
              <a:rPr lang="tr-TR" dirty="0"/>
              <a:t> düzey ve kognitif düzey olarak da adlandırılmaktadır. </a:t>
            </a:r>
          </a:p>
          <a:p>
            <a:pPr lvl="0"/>
            <a:r>
              <a:rPr lang="tr-TR" dirty="0"/>
              <a:t>Artikülasyon (</a:t>
            </a:r>
            <a:r>
              <a:rPr lang="tr-TR" dirty="0" err="1"/>
              <a:t>Sesletim</a:t>
            </a:r>
            <a:r>
              <a:rPr lang="tr-TR" dirty="0"/>
              <a:t>) , bireyin konuşmada yer alan organlarının ardışık uyumlu hareketleriyle belirli bir dile ait konuşma seslerini doğru telaffuz etme becerisidir. </a:t>
            </a:r>
          </a:p>
          <a:p>
            <a:pPr lvl="0"/>
            <a:r>
              <a:rPr lang="tr-TR" dirty="0"/>
              <a:t>Artikülasyon (Fonetik Gelişim),</a:t>
            </a:r>
            <a:r>
              <a:rPr lang="tr-TR" b="1" dirty="0"/>
              <a:t> </a:t>
            </a:r>
            <a:r>
              <a:rPr lang="tr-TR" dirty="0"/>
              <a:t>Genel gelişim süreci içerisinde konuşma seslerinin kazanıldığı belli yaşlar vardır ve bu gelişim artikülasyon (fonetik) gelişim olarak adlandırılmaktadır. 	 </a:t>
            </a:r>
          </a:p>
          <a:p>
            <a:endParaRPr lang="tr-TR" dirty="0"/>
          </a:p>
        </p:txBody>
      </p:sp>
    </p:spTree>
    <p:extLst>
      <p:ext uri="{BB962C8B-B14F-4D97-AF65-F5344CB8AC3E}">
        <p14:creationId xmlns:p14="http://schemas.microsoft.com/office/powerpoint/2010/main" val="121048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11628" y="250371"/>
            <a:ext cx="11059885" cy="6161315"/>
          </a:xfrm>
          <a:prstGeom prst="rect">
            <a:avLst/>
          </a:prstGeom>
          <a:noFill/>
          <a:ln>
            <a:noFill/>
          </a:ln>
          <a:extLst/>
        </p:spPr>
      </p:pic>
    </p:spTree>
    <p:extLst>
      <p:ext uri="{BB962C8B-B14F-4D97-AF65-F5344CB8AC3E}">
        <p14:creationId xmlns:p14="http://schemas.microsoft.com/office/powerpoint/2010/main" val="2866925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p:cNvPicPr>
          <p:nvPr>
            <p:ph idx="1"/>
          </p:nvPr>
        </p:nvPicPr>
        <p:blipFill>
          <a:blip r:embed="rId2"/>
          <a:stretch>
            <a:fillRect/>
          </a:stretch>
        </p:blipFill>
        <p:spPr>
          <a:xfrm>
            <a:off x="4760594" y="2307985"/>
            <a:ext cx="4572638" cy="3429479"/>
          </a:xfrm>
          <a:prstGeom prst="rect">
            <a:avLst/>
          </a:prstGeom>
        </p:spPr>
      </p:pic>
      <p:sp>
        <p:nvSpPr>
          <p:cNvPr id="5" name="Dikdörtgen 4"/>
          <p:cNvSpPr/>
          <p:nvPr/>
        </p:nvSpPr>
        <p:spPr>
          <a:xfrm>
            <a:off x="914400" y="0"/>
            <a:ext cx="10668000" cy="2436564"/>
          </a:xfrm>
          <a:prstGeom prst="rect">
            <a:avLst/>
          </a:prstGeom>
        </p:spPr>
        <p:txBody>
          <a:bodyPr wrap="square">
            <a:spAutoFit/>
          </a:bodyPr>
          <a:lstStyle/>
          <a:p>
            <a:pPr>
              <a:spcAft>
                <a:spcPts val="1000"/>
              </a:spcAft>
            </a:pPr>
            <a:r>
              <a:rPr lang="tr-TR" b="1" dirty="0" smtClean="0">
                <a:effectLst/>
                <a:latin typeface="Times New Roman" panose="02020603050405020304" pitchFamily="18" charset="0"/>
                <a:ea typeface="Calibri" panose="020F0502020204030204" pitchFamily="34" charset="0"/>
              </a:rPr>
              <a:t>Fonoloji Nedir?</a:t>
            </a:r>
            <a:r>
              <a:rPr lang="tr-TR" dirty="0" smtClean="0">
                <a:effectLst/>
                <a:latin typeface="Times New Roman" panose="02020603050405020304" pitchFamily="18" charset="0"/>
                <a:ea typeface="Calibri" panose="020F0502020204030204" pitchFamily="34" charset="0"/>
              </a:rPr>
              <a:t> Bir dildeki konuşma seslerinin </a:t>
            </a:r>
            <a:r>
              <a:rPr lang="tr-TR" dirty="0" err="1" smtClean="0">
                <a:effectLst/>
                <a:latin typeface="Times New Roman" panose="02020603050405020304" pitchFamily="18" charset="0"/>
                <a:ea typeface="Calibri" panose="020F0502020204030204" pitchFamily="34" charset="0"/>
              </a:rPr>
              <a:t>dizisel</a:t>
            </a:r>
            <a:r>
              <a:rPr lang="tr-TR" dirty="0" smtClean="0">
                <a:effectLst/>
                <a:latin typeface="Times New Roman" panose="02020603050405020304" pitchFamily="18" charset="0"/>
                <a:ea typeface="Calibri" panose="020F0502020204030204" pitchFamily="34" charset="0"/>
              </a:rPr>
              <a:t> ve </a:t>
            </a:r>
            <a:r>
              <a:rPr lang="tr-TR" dirty="0" err="1" smtClean="0">
                <a:effectLst/>
                <a:latin typeface="Times New Roman" panose="02020603050405020304" pitchFamily="18" charset="0"/>
                <a:ea typeface="Calibri" panose="020F0502020204030204" pitchFamily="34" charset="0"/>
              </a:rPr>
              <a:t>dizimsel</a:t>
            </a:r>
            <a:r>
              <a:rPr lang="tr-TR" dirty="0" smtClean="0">
                <a:effectLst/>
                <a:latin typeface="Times New Roman" panose="02020603050405020304" pitchFamily="18" charset="0"/>
                <a:ea typeface="Calibri" panose="020F0502020204030204" pitchFamily="34" charset="0"/>
              </a:rPr>
              <a:t> ilişkilerini belirleyen kuralları içerir.  Bir dildeki sesleri ve seslerin dağılım sınırlılıklarını, bu seslerin hangilerinin anlam taşıdıklarını, nasıl bir düzende bulunduklarını inceler.</a:t>
            </a:r>
            <a:endParaRPr lang="tr-TR" sz="1200" dirty="0" smtClean="0">
              <a:effectLst/>
              <a:latin typeface="Arial" panose="020B0604020202020204" pitchFamily="34" charset="0"/>
              <a:ea typeface="Calibri" panose="020F0502020204030204" pitchFamily="34" charset="0"/>
            </a:endParaRPr>
          </a:p>
          <a:p>
            <a:pPr algn="just">
              <a:spcAft>
                <a:spcPts val="1000"/>
              </a:spcAft>
            </a:pPr>
            <a:r>
              <a:rPr lang="tr-TR" b="1" dirty="0" smtClean="0">
                <a:effectLst/>
                <a:latin typeface="Times New Roman" panose="02020603050405020304" pitchFamily="18" charset="0"/>
                <a:ea typeface="Calibri" panose="020F0502020204030204" pitchFamily="34" charset="0"/>
              </a:rPr>
              <a:t>Fonolojik  (</a:t>
            </a:r>
            <a:r>
              <a:rPr lang="tr-TR" b="1" dirty="0" err="1" smtClean="0">
                <a:effectLst/>
                <a:latin typeface="Times New Roman" panose="02020603050405020304" pitchFamily="18" charset="0"/>
                <a:ea typeface="Calibri" panose="020F0502020204030204" pitchFamily="34" charset="0"/>
              </a:rPr>
              <a:t>Sesbilgisel</a:t>
            </a:r>
            <a:r>
              <a:rPr lang="tr-TR" b="1" dirty="0" smtClean="0">
                <a:effectLst/>
                <a:latin typeface="Times New Roman" panose="02020603050405020304" pitchFamily="18" charset="0"/>
                <a:ea typeface="Calibri" panose="020F0502020204030204" pitchFamily="34" charset="0"/>
              </a:rPr>
              <a:t> )</a:t>
            </a:r>
            <a:r>
              <a:rPr lang="tr-TR" dirty="0" smtClean="0">
                <a:effectLst/>
                <a:latin typeface="Times New Roman" panose="02020603050405020304" pitchFamily="18" charset="0"/>
                <a:ea typeface="Calibri" panose="020F0502020204030204" pitchFamily="34" charset="0"/>
              </a:rPr>
              <a:t> </a:t>
            </a:r>
            <a:r>
              <a:rPr lang="tr-TR" b="1" dirty="0" smtClean="0">
                <a:effectLst/>
                <a:latin typeface="Times New Roman" panose="02020603050405020304" pitchFamily="18" charset="0"/>
                <a:ea typeface="Calibri" panose="020F0502020204030204" pitchFamily="34" charset="0"/>
              </a:rPr>
              <a:t>Gelişim, </a:t>
            </a:r>
            <a:r>
              <a:rPr lang="tr-TR" dirty="0" smtClean="0">
                <a:effectLst/>
                <a:latin typeface="Times New Roman" panose="02020603050405020304" pitchFamily="18" charset="0"/>
                <a:ea typeface="Calibri" panose="020F0502020204030204" pitchFamily="34" charset="0"/>
              </a:rPr>
              <a:t>Gelişim süreci içinde  çocuklar yetişkin ses sistemini öğrenirken, pek çok hata yaparlar. Konuşma seslerinin artikülasyonu gerçekleştirilse de, hedef sözcükte ses dizimi hatalı yapılır. Kimi zaman seslerin yerleri değiştirilir, kimi zaman atlanır, üretimde değişiklikler gözlenebilir. Fonolojik süreçler, doğal gelişim süreci yaklaşık 4-5 yaşlarında tamamlanır ve bu süreçte çocuklar pek çok hata yaparak yetişkin dil düzeyine erişirler. </a:t>
            </a:r>
            <a:endParaRPr lang="tr-TR" sz="1200" dirty="0">
              <a:effectLst/>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104323239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781800"/>
          </a:xfrm>
        </p:spPr>
        <p:txBody>
          <a:bodyPr>
            <a:normAutofit/>
          </a:bodyPr>
          <a:lstStyle/>
          <a:p>
            <a:r>
              <a:rPr lang="tr-TR" dirty="0"/>
              <a:t>Konuşma Sesi Bozukları (Artikülasyon(</a:t>
            </a:r>
            <a:r>
              <a:rPr lang="tr-TR" dirty="0" err="1"/>
              <a:t>Sesletim</a:t>
            </a:r>
            <a:r>
              <a:rPr lang="tr-TR" dirty="0"/>
              <a:t>) – Fonolojik (</a:t>
            </a:r>
            <a:r>
              <a:rPr lang="tr-TR" dirty="0" err="1"/>
              <a:t>Sesbilgisel</a:t>
            </a:r>
            <a:r>
              <a:rPr lang="tr-TR" dirty="0"/>
              <a:t>) </a:t>
            </a:r>
          </a:p>
          <a:p>
            <a:r>
              <a:rPr lang="tr-TR" dirty="0"/>
              <a:t> </a:t>
            </a:r>
          </a:p>
          <a:p>
            <a:r>
              <a:rPr lang="tr-TR" b="1" dirty="0"/>
              <a:t>Artikülasyon bozukluğu  bir konuşma bozukluğudur.</a:t>
            </a:r>
            <a:endParaRPr lang="tr-TR" dirty="0"/>
          </a:p>
          <a:p>
            <a:r>
              <a:rPr lang="tr-TR" dirty="0"/>
              <a:t>Artikülasyon bozuklukları, konuşmada yer alan organların şekillendirilememesinden kaynaklanmaktadır. </a:t>
            </a:r>
          </a:p>
          <a:p>
            <a:r>
              <a:rPr lang="tr-TR" dirty="0"/>
              <a:t>Fonetik düzeyde meydana gelmektedir. </a:t>
            </a:r>
          </a:p>
          <a:p>
            <a:r>
              <a:rPr lang="tr-TR" dirty="0"/>
              <a:t>Çocuk belirli fonemleri  söyleyememektedir. </a:t>
            </a:r>
          </a:p>
          <a:p>
            <a:r>
              <a:rPr lang="en-US" u="sng" dirty="0" err="1"/>
              <a:t>Hata</a:t>
            </a:r>
            <a:r>
              <a:rPr lang="en-US" u="sng" dirty="0"/>
              <a:t> tipi</a:t>
            </a:r>
            <a:r>
              <a:rPr lang="en-US" dirty="0"/>
              <a:t>				</a:t>
            </a:r>
            <a:r>
              <a:rPr lang="en-US" u="sng" dirty="0" err="1"/>
              <a:t>Tanım</a:t>
            </a:r>
            <a:r>
              <a:rPr lang="en-US" dirty="0"/>
              <a:t>				</a:t>
            </a:r>
            <a:endParaRPr lang="tr-TR" dirty="0"/>
          </a:p>
          <a:p>
            <a:r>
              <a:rPr lang="en-US" dirty="0" err="1"/>
              <a:t>Yerine</a:t>
            </a:r>
            <a:r>
              <a:rPr lang="en-US" dirty="0"/>
              <a:t> </a:t>
            </a:r>
            <a:r>
              <a:rPr lang="en-US" dirty="0" err="1"/>
              <a:t>Koyma</a:t>
            </a:r>
            <a:r>
              <a:rPr lang="en-US" i="1" dirty="0"/>
              <a:t> Substitution) </a:t>
            </a:r>
            <a:r>
              <a:rPr lang="tr-TR" i="1" dirty="0"/>
              <a:t>	</a:t>
            </a:r>
            <a:r>
              <a:rPr lang="en-US" dirty="0" err="1"/>
              <a:t>Bir</a:t>
            </a:r>
            <a:r>
              <a:rPr lang="en-US" dirty="0"/>
              <a:t> </a:t>
            </a:r>
            <a:r>
              <a:rPr lang="en-US" dirty="0" err="1"/>
              <a:t>sesin</a:t>
            </a:r>
            <a:r>
              <a:rPr lang="en-US" dirty="0"/>
              <a:t> </a:t>
            </a:r>
            <a:r>
              <a:rPr lang="en-US" dirty="0" err="1"/>
              <a:t>başka</a:t>
            </a:r>
            <a:r>
              <a:rPr lang="en-US" dirty="0"/>
              <a:t> </a:t>
            </a:r>
            <a:r>
              <a:rPr lang="en-US" dirty="0" err="1"/>
              <a:t>bir</a:t>
            </a:r>
            <a:r>
              <a:rPr lang="en-US" dirty="0"/>
              <a:t> </a:t>
            </a:r>
            <a:r>
              <a:rPr lang="en-US" dirty="0" err="1"/>
              <a:t>sesle</a:t>
            </a:r>
            <a:r>
              <a:rPr lang="en-US" dirty="0"/>
              <a:t> </a:t>
            </a:r>
            <a:r>
              <a:rPr lang="en-US" dirty="0" err="1"/>
              <a:t>yer</a:t>
            </a:r>
            <a:r>
              <a:rPr lang="en-US" dirty="0"/>
              <a:t> </a:t>
            </a:r>
            <a:r>
              <a:rPr lang="en-US" dirty="0" err="1"/>
              <a:t>değiştirmesi</a:t>
            </a:r>
            <a:r>
              <a:rPr lang="en-US" dirty="0"/>
              <a:t> </a:t>
            </a:r>
            <a:r>
              <a:rPr lang="tr-TR" dirty="0"/>
              <a:t>	</a:t>
            </a:r>
          </a:p>
          <a:p>
            <a:r>
              <a:rPr lang="en-US" dirty="0" err="1"/>
              <a:t>Çarpıklık</a:t>
            </a:r>
            <a:r>
              <a:rPr lang="en-US" dirty="0"/>
              <a:t> </a:t>
            </a:r>
            <a:r>
              <a:rPr lang="en-US" i="1" dirty="0"/>
              <a:t>(Distortion) </a:t>
            </a:r>
            <a:r>
              <a:rPr lang="en-US" dirty="0"/>
              <a:t>	</a:t>
            </a:r>
            <a:r>
              <a:rPr lang="tr-TR" dirty="0"/>
              <a:t>	</a:t>
            </a:r>
            <a:r>
              <a:rPr lang="en-US" dirty="0" err="1"/>
              <a:t>Bir</a:t>
            </a:r>
            <a:r>
              <a:rPr lang="en-US" dirty="0"/>
              <a:t> </a:t>
            </a:r>
            <a:r>
              <a:rPr lang="en-US" dirty="0" err="1"/>
              <a:t>ses</a:t>
            </a:r>
            <a:r>
              <a:rPr lang="en-US" dirty="0"/>
              <a:t> </a:t>
            </a:r>
            <a:r>
              <a:rPr lang="en-US" dirty="0" err="1"/>
              <a:t>alışık</a:t>
            </a:r>
            <a:r>
              <a:rPr lang="en-US" dirty="0"/>
              <a:t> </a:t>
            </a:r>
            <a:r>
              <a:rPr lang="en-US" dirty="0" err="1"/>
              <a:t>olunmayan</a:t>
            </a:r>
            <a:r>
              <a:rPr lang="en-US" dirty="0"/>
              <a:t> </a:t>
            </a:r>
            <a:r>
              <a:rPr lang="en-US" dirty="0" err="1"/>
              <a:t>bir</a:t>
            </a:r>
            <a:r>
              <a:rPr lang="en-US" dirty="0"/>
              <a:t> </a:t>
            </a:r>
            <a:r>
              <a:rPr lang="en-US" dirty="0" err="1"/>
              <a:t>yolla</a:t>
            </a:r>
            <a:r>
              <a:rPr lang="en-US" dirty="0"/>
              <a:t> </a:t>
            </a:r>
            <a:r>
              <a:rPr lang="en-US" dirty="0" err="1"/>
              <a:t>üretilmesi</a:t>
            </a:r>
            <a:r>
              <a:rPr lang="en-US" dirty="0"/>
              <a:t>.</a:t>
            </a:r>
            <a:r>
              <a:rPr lang="tr-TR" dirty="0"/>
              <a:t>	</a:t>
            </a:r>
          </a:p>
          <a:p>
            <a:r>
              <a:rPr lang="en-US" dirty="0" err="1"/>
              <a:t>Atlama</a:t>
            </a:r>
            <a:r>
              <a:rPr lang="en-US" dirty="0"/>
              <a:t> </a:t>
            </a:r>
            <a:r>
              <a:rPr lang="en-US" i="1" dirty="0"/>
              <a:t>(Omission)</a:t>
            </a:r>
            <a:r>
              <a:rPr lang="en-US" dirty="0"/>
              <a:t>		</a:t>
            </a:r>
            <a:r>
              <a:rPr lang="en-US" dirty="0" err="1"/>
              <a:t>Bir</a:t>
            </a:r>
            <a:r>
              <a:rPr lang="en-US" dirty="0"/>
              <a:t> </a:t>
            </a:r>
            <a:r>
              <a:rPr lang="en-US" dirty="0" err="1"/>
              <a:t>kelimedeki</a:t>
            </a:r>
            <a:r>
              <a:rPr lang="en-US" dirty="0"/>
              <a:t> </a:t>
            </a:r>
            <a:r>
              <a:rPr lang="en-US" dirty="0" err="1"/>
              <a:t>bir</a:t>
            </a:r>
            <a:r>
              <a:rPr lang="en-US" dirty="0"/>
              <a:t> </a:t>
            </a:r>
            <a:r>
              <a:rPr lang="en-US" dirty="0" err="1"/>
              <a:t>sesin</a:t>
            </a:r>
            <a:r>
              <a:rPr lang="en-US" dirty="0"/>
              <a:t> </a:t>
            </a:r>
            <a:r>
              <a:rPr lang="en-US" dirty="0" err="1"/>
              <a:t>atlanması</a:t>
            </a:r>
            <a:r>
              <a:rPr lang="en-US" dirty="0"/>
              <a:t>.		 </a:t>
            </a:r>
            <a:endParaRPr lang="tr-TR" dirty="0"/>
          </a:p>
          <a:p>
            <a:r>
              <a:rPr lang="de-DE" dirty="0" err="1"/>
              <a:t>Ekleme</a:t>
            </a:r>
            <a:r>
              <a:rPr lang="de-DE" dirty="0"/>
              <a:t> </a:t>
            </a:r>
            <a:r>
              <a:rPr lang="de-DE" i="1" dirty="0"/>
              <a:t>(Addition) </a:t>
            </a:r>
            <a:r>
              <a:rPr lang="de-DE" dirty="0"/>
              <a:t>		</a:t>
            </a:r>
            <a:r>
              <a:rPr lang="de-DE" dirty="0" err="1"/>
              <a:t>Kelimenin</a:t>
            </a:r>
            <a:r>
              <a:rPr lang="de-DE" dirty="0"/>
              <a:t> </a:t>
            </a:r>
            <a:r>
              <a:rPr lang="de-DE" dirty="0" err="1"/>
              <a:t>içine</a:t>
            </a:r>
            <a:r>
              <a:rPr lang="de-DE" dirty="0"/>
              <a:t> </a:t>
            </a:r>
            <a:r>
              <a:rPr lang="de-DE" dirty="0" err="1"/>
              <a:t>fazladan</a:t>
            </a:r>
            <a:r>
              <a:rPr lang="de-DE" dirty="0"/>
              <a:t>	</a:t>
            </a:r>
            <a:r>
              <a:rPr lang="fr-FR" dirty="0" err="1"/>
              <a:t>bir</a:t>
            </a:r>
            <a:r>
              <a:rPr lang="fr-FR" dirty="0"/>
              <a:t> ses </a:t>
            </a:r>
            <a:r>
              <a:rPr lang="fr-FR" dirty="0" err="1"/>
              <a:t>yerleştirilmesi</a:t>
            </a:r>
            <a:r>
              <a:rPr lang="fr-FR" dirty="0"/>
              <a:t>.	</a:t>
            </a:r>
            <a:r>
              <a:rPr lang="tr-TR" baseline="30000" dirty="0"/>
              <a:t>	</a:t>
            </a:r>
            <a:endParaRPr lang="tr-TR" dirty="0"/>
          </a:p>
          <a:p>
            <a:r>
              <a:rPr lang="tr-TR" b="1" dirty="0"/>
              <a:t>Fonolojik bozukluklar bir dil bozukluğudur. </a:t>
            </a:r>
            <a:endParaRPr lang="tr-TR" dirty="0"/>
          </a:p>
          <a:p>
            <a:r>
              <a:rPr lang="tr-TR" dirty="0"/>
              <a:t>Fonolojik bozukluk ise, fonemlerin o dile ait kurallara uygun dizilememesi durumudur.</a:t>
            </a:r>
          </a:p>
          <a:p>
            <a:r>
              <a:rPr lang="tr-TR" dirty="0"/>
              <a:t>Fonolojik bozukluklar, </a:t>
            </a:r>
            <a:r>
              <a:rPr lang="tr-TR" dirty="0" err="1"/>
              <a:t>fonemik</a:t>
            </a:r>
            <a:r>
              <a:rPr lang="tr-TR" dirty="0"/>
              <a:t>  (fonolojik) düzey de olmaktadır.</a:t>
            </a:r>
          </a:p>
          <a:p>
            <a:r>
              <a:rPr lang="tr-TR" dirty="0" err="1"/>
              <a:t>Fonemik</a:t>
            </a:r>
            <a:r>
              <a:rPr lang="tr-TR" dirty="0"/>
              <a:t> düzey aynı zamanda </a:t>
            </a:r>
            <a:r>
              <a:rPr lang="tr-TR" dirty="0" err="1"/>
              <a:t>linguistik</a:t>
            </a:r>
            <a:r>
              <a:rPr lang="tr-TR" dirty="0"/>
              <a:t> düzey ve kognitif düzey olarak da adlandırılmaktadır. </a:t>
            </a:r>
          </a:p>
          <a:p>
            <a:r>
              <a:rPr lang="tr-TR" dirty="0"/>
              <a:t>Çocuk konuşma seslerini organize etmekte güçlük çekmektedirler.  </a:t>
            </a:r>
          </a:p>
          <a:p>
            <a:endParaRPr lang="tr-TR" dirty="0"/>
          </a:p>
        </p:txBody>
      </p:sp>
    </p:spTree>
    <p:extLst>
      <p:ext uri="{BB962C8B-B14F-4D97-AF65-F5344CB8AC3E}">
        <p14:creationId xmlns:p14="http://schemas.microsoft.com/office/powerpoint/2010/main" val="1798475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185057"/>
            <a:ext cx="10515600" cy="5991906"/>
          </a:xfrm>
        </p:spPr>
        <p:txBody>
          <a:bodyPr/>
          <a:lstStyle/>
          <a:p>
            <a:r>
              <a:rPr lang="tr-TR" b="1" dirty="0"/>
              <a:t>Türkiye’de Kullanılan Testler</a:t>
            </a:r>
            <a:endParaRPr lang="tr-TR" dirty="0"/>
          </a:p>
          <a:p>
            <a:r>
              <a:rPr lang="tr-TR" b="1" dirty="0"/>
              <a:t> </a:t>
            </a:r>
            <a:endParaRPr lang="tr-TR" dirty="0"/>
          </a:p>
          <a:p>
            <a:pPr lvl="0"/>
            <a:r>
              <a:rPr lang="tr-TR" dirty="0"/>
              <a:t>Ankara Artikülasyon Testi (Ege ve ark) </a:t>
            </a:r>
          </a:p>
          <a:p>
            <a:r>
              <a:rPr lang="tr-TR" dirty="0"/>
              <a:t>2-12 yaş arası 2568 çocuk </a:t>
            </a:r>
          </a:p>
          <a:p>
            <a:r>
              <a:rPr lang="tr-TR" dirty="0"/>
              <a:t> </a:t>
            </a:r>
          </a:p>
          <a:p>
            <a:pPr lvl="0"/>
            <a:r>
              <a:rPr lang="tr-TR" dirty="0" err="1"/>
              <a:t>Sesletim</a:t>
            </a:r>
            <a:r>
              <a:rPr lang="tr-TR" dirty="0"/>
              <a:t> Sesbilgisi Testi (Topbaş) </a:t>
            </a:r>
          </a:p>
          <a:p>
            <a:r>
              <a:rPr lang="tr-TR" dirty="0"/>
              <a:t>2- 8 yaş ve üzeri 735 çocuk </a:t>
            </a:r>
          </a:p>
          <a:p>
            <a:endParaRPr lang="tr-TR" dirty="0"/>
          </a:p>
        </p:txBody>
      </p:sp>
    </p:spTree>
    <p:extLst>
      <p:ext uri="{BB962C8B-B14F-4D97-AF65-F5344CB8AC3E}">
        <p14:creationId xmlns:p14="http://schemas.microsoft.com/office/powerpoint/2010/main" val="32234686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fontScale="85000" lnSpcReduction="10000"/>
          </a:bodyPr>
          <a:lstStyle/>
          <a:p>
            <a:pPr lvl="2"/>
            <a:r>
              <a:rPr lang="tr-TR" b="1" dirty="0"/>
              <a:t>Özel Öğrenme Güçlüğü - Dil Ve Konuşma Bozuklukları</a:t>
            </a:r>
            <a:endParaRPr lang="tr-TR" dirty="0"/>
          </a:p>
          <a:p>
            <a:r>
              <a:rPr lang="tr-TR" dirty="0"/>
              <a:t>“Özel Öğrenme Güçlüğü (ÖÖG)” teriminin farklı kaynaklarda farklı tanımları bulunmaktadır:</a:t>
            </a:r>
            <a:endParaRPr lang="tr-TR" sz="1800" dirty="0"/>
          </a:p>
          <a:p>
            <a:r>
              <a:rPr lang="tr-TR" i="1" dirty="0"/>
              <a:t>“…Sözlü ya da yazılı dili anlama ve kullanma ile ilgili psikolojik süreçlerden bir veya birkaçında ortaya çıkan bir bozukluk olup dinleme, düşünme, okuma, yazma, heceleme, matematik işlemlerindeki sınırlılıkla kendini göstermektedir (IDEA, 2004).” </a:t>
            </a:r>
            <a:endParaRPr lang="tr-TR" sz="1800" dirty="0"/>
          </a:p>
          <a:p>
            <a:r>
              <a:rPr lang="tr-TR" i="1" dirty="0"/>
              <a:t>“Özgül Öğrenme Güçlüğü, bir veya daha fazla alanın işlevselliğinde bozulmaya yol açan, çocukluk çağının sık görülen gelişimsel bir </a:t>
            </a:r>
            <a:r>
              <a:rPr lang="tr-TR" i="1" dirty="0" err="1"/>
              <a:t>nörobiyolojik</a:t>
            </a:r>
            <a:r>
              <a:rPr lang="tr-TR" i="1" dirty="0"/>
              <a:t>  rahatsızlığıdır (Amerikan Psikiyatri Birliği, 2013).”</a:t>
            </a:r>
            <a:endParaRPr lang="tr-TR" sz="1800" dirty="0"/>
          </a:p>
          <a:p>
            <a:r>
              <a:rPr lang="tr-TR" dirty="0"/>
              <a:t>Kronolojik yaş, ölçülen zekâ düzeyi ve alınan eğitim göz önünde bulundurulduğunda, kişinin okuma, matematik ve yazılı anlatımının beklenenin önemli ölçüde altında olmasıdır. </a:t>
            </a:r>
            <a:r>
              <a:rPr lang="tr-TR" dirty="0" err="1"/>
              <a:t>ÖÖG’nin</a:t>
            </a:r>
            <a:r>
              <a:rPr lang="tr-TR" dirty="0"/>
              <a:t> üç alt tipi bulunmaktadır. Bunlar; okuma bozukluğu (</a:t>
            </a:r>
            <a:r>
              <a:rPr lang="tr-TR" dirty="0" err="1"/>
              <a:t>disleksi</a:t>
            </a:r>
            <a:r>
              <a:rPr lang="tr-TR" dirty="0"/>
              <a:t>), yazılı anlatım bozukluğu (</a:t>
            </a:r>
            <a:r>
              <a:rPr lang="tr-TR" dirty="0" err="1"/>
              <a:t>disgrafi</a:t>
            </a:r>
            <a:r>
              <a:rPr lang="tr-TR" dirty="0"/>
              <a:t>) ve matematik bozukluğudur (</a:t>
            </a:r>
            <a:r>
              <a:rPr lang="tr-TR" dirty="0" err="1"/>
              <a:t>diskalkuli</a:t>
            </a:r>
            <a:r>
              <a:rPr lang="tr-TR" dirty="0"/>
              <a:t>). </a:t>
            </a:r>
            <a:endParaRPr lang="tr-TR" sz="1800" dirty="0"/>
          </a:p>
          <a:p>
            <a:r>
              <a:rPr lang="tr-TR" dirty="0"/>
              <a:t> </a:t>
            </a:r>
            <a:endParaRPr lang="tr-TR" sz="1800" dirty="0"/>
          </a:p>
          <a:p>
            <a:r>
              <a:rPr lang="tr-TR" dirty="0"/>
              <a:t>Okul çağı çocuklarının %80’inden fazlası birtakım bozukluklarla karşı karşıya kalmaktadır. Bozukluklar dört alt kategoriye ayrılmıştır: </a:t>
            </a:r>
            <a:endParaRPr lang="tr-TR" sz="1800" dirty="0"/>
          </a:p>
          <a:p>
            <a:pPr lvl="0"/>
            <a:r>
              <a:rPr lang="tr-TR" dirty="0" smtClean="0">
                <a:effectLst/>
              </a:rPr>
              <a:t>Öğrenme güçlükleri (%46)</a:t>
            </a:r>
          </a:p>
          <a:p>
            <a:pPr lvl="0"/>
            <a:r>
              <a:rPr lang="tr-TR" dirty="0" smtClean="0">
                <a:effectLst/>
              </a:rPr>
              <a:t>Dil ve konuşma bozuklukları (%20) </a:t>
            </a:r>
          </a:p>
          <a:p>
            <a:pPr lvl="0"/>
            <a:r>
              <a:rPr lang="tr-TR" dirty="0" smtClean="0">
                <a:effectLst/>
              </a:rPr>
              <a:t>Bilişsel yetersizlikler (%9)</a:t>
            </a:r>
          </a:p>
          <a:p>
            <a:pPr lvl="0"/>
            <a:r>
              <a:rPr lang="tr-TR" dirty="0" smtClean="0">
                <a:effectLst/>
              </a:rPr>
              <a:t>Duygusal bozukluklar (%8)</a:t>
            </a:r>
          </a:p>
          <a:p>
            <a:r>
              <a:rPr lang="tr-TR" dirty="0"/>
              <a:t>Öğrencilerin iletişim becerilerindeki sınırlılıkları, okul başarılarını olumsuz yönde etkilemektedir. Her öğrenme güçlüğü, dil temelli değildir. Dil temelli olmayan, matematik ya da </a:t>
            </a:r>
            <a:r>
              <a:rPr lang="tr-TR" dirty="0" err="1"/>
              <a:t>grafomotor</a:t>
            </a:r>
            <a:r>
              <a:rPr lang="tr-TR" dirty="0"/>
              <a:t> beceriler gibi alanlarda ortaya çıkan spesifik bir öğrenme problemi olabilir. Öğrenme güçlüğü yaşayan çocukların %80’inin birincil olarak dil temelli beceriler olan okuma ve yazma becerilerinde güçlük yaşadığı bilinmektedir. Öğrenme güçlüğü yaşayan birçok çocuğun akademik becerilerinin etkilenme nedeni altta yatan okuryazarlık becerilerindeki zorluklardan kaynaklanmaktadır. </a:t>
            </a:r>
            <a:endParaRPr lang="tr-TR" sz="1800" dirty="0"/>
          </a:p>
          <a:p>
            <a:r>
              <a:rPr lang="tr-TR" dirty="0"/>
              <a:t>Temel olarak okuma, yazmayı ve hecelemeyi (</a:t>
            </a:r>
            <a:r>
              <a:rPr lang="tr-TR" dirty="0" err="1"/>
              <a:t>spelling</a:t>
            </a:r>
            <a:r>
              <a:rPr lang="tr-TR" dirty="0"/>
              <a:t>) etkileyen öğrenme güçlükleri; ‘dil öğrenme güçlükleri (</a:t>
            </a:r>
            <a:r>
              <a:rPr lang="tr-TR" dirty="0" err="1"/>
              <a:t>language</a:t>
            </a:r>
            <a:r>
              <a:rPr lang="tr-TR" dirty="0"/>
              <a:t> </a:t>
            </a:r>
            <a:r>
              <a:rPr lang="tr-TR" dirty="0" err="1"/>
              <a:t>learning</a:t>
            </a:r>
            <a:r>
              <a:rPr lang="tr-TR" dirty="0"/>
              <a:t> </a:t>
            </a:r>
            <a:r>
              <a:rPr lang="tr-TR" dirty="0" err="1"/>
              <a:t>disabilities</a:t>
            </a:r>
            <a:r>
              <a:rPr lang="tr-TR" dirty="0"/>
              <a:t>)’ olarak adlandırılmaktadır. Sözel dil becerilerinin temel oluşturduğu okuma, yazma ve heceleme becerileri dil temellidir. Çocuğun konuşması her ne kadar normal olarak görünse de, dil öğrenme güçlüğünün temelinin bu sözel dil becerilerdeki güçsüzlükten kaynaklandığı düşünülmektedir ve genel olarak gecikmiş dil ve konuşma hikayeleri bulunmaktadır.</a:t>
            </a:r>
            <a:endParaRPr lang="tr-TR" sz="1800" dirty="0"/>
          </a:p>
          <a:p>
            <a:endParaRPr lang="tr-TR" dirty="0"/>
          </a:p>
        </p:txBody>
      </p:sp>
    </p:spTree>
    <p:extLst>
      <p:ext uri="{BB962C8B-B14F-4D97-AF65-F5344CB8AC3E}">
        <p14:creationId xmlns:p14="http://schemas.microsoft.com/office/powerpoint/2010/main" val="35467134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6200" y="87086"/>
            <a:ext cx="12115800" cy="6672943"/>
          </a:xfrm>
        </p:spPr>
        <p:txBody>
          <a:bodyPr>
            <a:normAutofit/>
          </a:bodyPr>
          <a:lstStyle/>
          <a:p>
            <a:r>
              <a:rPr lang="tr-TR" dirty="0" err="1"/>
              <a:t>Disleksi</a:t>
            </a:r>
            <a:r>
              <a:rPr lang="tr-TR" dirty="0"/>
              <a:t>, </a:t>
            </a:r>
            <a:r>
              <a:rPr lang="tr-TR" dirty="0" err="1"/>
              <a:t>nörobiyolojik</a:t>
            </a:r>
            <a:r>
              <a:rPr lang="tr-TR" dirty="0"/>
              <a:t> temelli spesifik okuma güçlüğüdür. Sözcük tanımada (</a:t>
            </a:r>
            <a:r>
              <a:rPr lang="tr-TR" dirty="0" err="1"/>
              <a:t>word</a:t>
            </a:r>
            <a:r>
              <a:rPr lang="tr-TR" dirty="0"/>
              <a:t> </a:t>
            </a:r>
            <a:r>
              <a:rPr lang="tr-TR" dirty="0" err="1"/>
              <a:t>recognition</a:t>
            </a:r>
            <a:r>
              <a:rPr lang="tr-TR" dirty="0"/>
              <a:t>), heceleme (</a:t>
            </a:r>
            <a:r>
              <a:rPr lang="tr-TR" dirty="0" err="1"/>
              <a:t>spelling</a:t>
            </a:r>
            <a:r>
              <a:rPr lang="tr-TR" dirty="0"/>
              <a:t>) ve çözümleme (</a:t>
            </a:r>
            <a:r>
              <a:rPr lang="tr-TR" dirty="0" err="1"/>
              <a:t>decoding</a:t>
            </a:r>
            <a:r>
              <a:rPr lang="tr-TR" dirty="0"/>
              <a:t>) becerilerinde sınırlılık bulunmaktadır. Bu güçlüklerin temel sebebi, dilin fonolojik bileşenindeki eksikliktir. İkincil sonuçları ise, okuduğunu anlamada ortaya çıkacak problemler ile sözcük dağarcığını olumsuz yönde etkileyecek sınırlı okuma deneyimleri olacaktır. Son yıllarda yapılan </a:t>
            </a:r>
            <a:r>
              <a:rPr lang="tr-TR" dirty="0" err="1"/>
              <a:t>disleksi</a:t>
            </a:r>
            <a:r>
              <a:rPr lang="tr-TR" dirty="0"/>
              <a:t> ile ilgili nörolojik görüntüleme çalışmaları sonucunda, bu spesifik temelli okuma güçlüğünün spesifik beyin bölgelerinin görev alması sonucunda işlev gösteren sözcük tanıma için gerekli olan fonolojik becerilerdeki yetersizlikle yakından ilişkili olduğu ortaya çıkmıştır.</a:t>
            </a:r>
          </a:p>
          <a:p>
            <a:r>
              <a:rPr lang="tr-TR" dirty="0"/>
              <a:t>Fonolojik farkındalık becerileri, okuma becerisi ile yüksek oranda ilişkilidir ve fonolojik becerileri hedef alan müdahale yaklaşımları ile çözümleme (</a:t>
            </a:r>
            <a:r>
              <a:rPr lang="tr-TR" dirty="0" err="1"/>
              <a:t>decoding</a:t>
            </a:r>
            <a:r>
              <a:rPr lang="tr-TR" dirty="0"/>
              <a:t>) becerilerinde artış gözlenir.</a:t>
            </a:r>
          </a:p>
          <a:p>
            <a:r>
              <a:rPr lang="tr-TR" dirty="0"/>
              <a:t>Dil öğrenme güçlüğü olan çocuklarda ise, hem sözcük okuma düzeyinde hem de anlama düzeyinde problemler olabilir ve sadece yazılı dil değil, sözel dil de etkilenmiş olabilir.</a:t>
            </a:r>
          </a:p>
          <a:p>
            <a:r>
              <a:rPr lang="tr-TR" dirty="0"/>
              <a:t>Öğrenme güçlüğü, dil öğrenme güçlüğünü ve </a:t>
            </a:r>
            <a:r>
              <a:rPr lang="tr-TR" dirty="0" err="1"/>
              <a:t>disleksiyi</a:t>
            </a:r>
            <a:r>
              <a:rPr lang="tr-TR" dirty="0"/>
              <a:t> içine alan geniş bir yelpazedir. Dil öğrenme güçlüğü; öğrenme güçlüğünün bir alt bileşenidir. </a:t>
            </a:r>
            <a:r>
              <a:rPr lang="tr-TR" dirty="0" err="1"/>
              <a:t>Disleksi</a:t>
            </a:r>
            <a:r>
              <a:rPr lang="tr-TR" dirty="0"/>
              <a:t> de bir dil öğrenme güçlüğü olarak, spesifik okuma güçlüğü olarak tanımlanır ve o da dil öğrenme güçlüğünün bir alt tipidir.</a:t>
            </a:r>
          </a:p>
          <a:p>
            <a:endParaRPr lang="tr-TR" dirty="0"/>
          </a:p>
        </p:txBody>
      </p:sp>
    </p:spTree>
    <p:extLst>
      <p:ext uri="{BB962C8B-B14F-4D97-AF65-F5344CB8AC3E}">
        <p14:creationId xmlns:p14="http://schemas.microsoft.com/office/powerpoint/2010/main" val="2911212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pPr lvl="0"/>
            <a:r>
              <a:rPr lang="tr-TR" b="1" dirty="0"/>
              <a:t>DİL ve KONUŞMA GÜÇLÜĞÜ (BOZUKLUĞU) NEDİR?</a:t>
            </a:r>
            <a:endParaRPr lang="tr-TR" dirty="0"/>
          </a:p>
        </p:txBody>
      </p:sp>
    </p:spTree>
    <p:extLst>
      <p:ext uri="{BB962C8B-B14F-4D97-AF65-F5344CB8AC3E}">
        <p14:creationId xmlns:p14="http://schemas.microsoft.com/office/powerpoint/2010/main" val="508685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fontScale="85000" lnSpcReduction="10000"/>
          </a:bodyPr>
          <a:lstStyle/>
          <a:p>
            <a:r>
              <a:rPr lang="tr-TR" b="1" dirty="0"/>
              <a:t>Dil Öğrenme Güçlüğü olan Çocukların İletişim Özellikleri</a:t>
            </a:r>
            <a:endParaRPr lang="tr-TR" dirty="0"/>
          </a:p>
          <a:p>
            <a:r>
              <a:rPr lang="tr-TR" b="1" dirty="0"/>
              <a:t> </a:t>
            </a:r>
            <a:endParaRPr lang="tr-TR" dirty="0"/>
          </a:p>
          <a:p>
            <a:r>
              <a:rPr lang="tr-TR" i="1" dirty="0"/>
              <a:t>Fonolojik Özellikler</a:t>
            </a:r>
            <a:endParaRPr lang="tr-TR" dirty="0"/>
          </a:p>
          <a:p>
            <a:r>
              <a:rPr lang="tr-TR" dirty="0"/>
              <a:t>Okul öncesi dönemde var olan konuşma gecikmesi ile okuma güçlükleri arasında pozitif bir korelasyon vardır. Genel popülasyona oranla, dil öğrenme güçlüğü olan çocuklarda konuşma bozukluklarına ilişkin yüksek </a:t>
            </a:r>
            <a:r>
              <a:rPr lang="tr-TR" dirty="0" err="1"/>
              <a:t>prevalans</a:t>
            </a:r>
            <a:r>
              <a:rPr lang="tr-TR" dirty="0"/>
              <a:t> vardır. Dil öğrenme güçlüğü yaşayan çocukların %25’inin dil gelişim geriliği okul çağında devam ederken, genel popülasyonda %4- %6 oranında seyreder.  Önemli artikülasyon hataları bulunmamasına rağmen, konuşmayı algılama, fonolojik hafıza ve fonolojik farkındalık becerilerinde güçlükler yaşamaktadırlar. Fonolojik üretim olarak zor kelimelerde zorluk yaşarlar. Fonolojik üretim olarak zor öbeklerde zorluk yaşarlar. Fonolojik olarak karmaşık anlamsız (</a:t>
            </a:r>
            <a:r>
              <a:rPr lang="tr-TR" dirty="0" err="1"/>
              <a:t>non-word</a:t>
            </a:r>
            <a:r>
              <a:rPr lang="tr-TR" dirty="0"/>
              <a:t>) hece/sözcük tekrarlarında zorluk yaşarlar. Fonolojik olarak karmaşık, çok heceli (</a:t>
            </a:r>
            <a:r>
              <a:rPr lang="tr-TR" dirty="0" err="1"/>
              <a:t>multisylabic</a:t>
            </a:r>
            <a:r>
              <a:rPr lang="tr-TR" dirty="0"/>
              <a:t>) sözcük tekrarları (</a:t>
            </a:r>
            <a:r>
              <a:rPr lang="tr-TR" dirty="0" err="1"/>
              <a:t>örn</a:t>
            </a:r>
            <a:r>
              <a:rPr lang="tr-TR" dirty="0"/>
              <a:t>. alüminyum) ile sıklıkla kullanılmayan, anlamsız sözcükleri içeren testler ile çocukların tanılanmasını kolaylaşmaktadır. Kısa süreli belleği içeren görevlerde sorun yaşarlar. Sözel özelliklerle ilişkili hafıza sorunu vardır;  fakat sözel olmayan görevlerde herhangi bir sorun gözlenmez. Hızlı adlandırma ve anlamsız sözcük tekrarlarını içeren görevlerde güçlük yaşarlar. Bu problemler ilk etapta fonolojik sorunlar olarak görülmese de araştırmacılar sorunların kaynağının doğru fonolojik temsilleri edinme ve geri çağırmadaki güçlüklerden (ya da sözcükleri seslere bölme, işitsel simgeleri ses depolama ve bu simgeleri üretim için geri çağırma) kaynaklanmaktadır. Aynı problemler, dil öğrenme güçlüğü yaşayan çocuklardaki diğer bir problem olan sözcük geri çağırma sorunlarıyla ilişkilidir.        </a:t>
            </a:r>
          </a:p>
          <a:p>
            <a:r>
              <a:rPr lang="tr-TR" dirty="0"/>
              <a:t> </a:t>
            </a:r>
          </a:p>
          <a:p>
            <a:r>
              <a:rPr lang="tr-TR" i="1" dirty="0"/>
              <a:t>Sentaktik Özellikler</a:t>
            </a:r>
            <a:endParaRPr lang="tr-TR" dirty="0"/>
          </a:p>
          <a:p>
            <a:r>
              <a:rPr lang="tr-TR" dirty="0"/>
              <a:t>Dil öğrenme güçlüğü yaşayan çocuklarda, olay sıralamalarını anlama ve uygulama kullanılan sentaktik yapılara bağlı olarak değişebilir. Doğal konuşma sırasında büyük oranda sentaktik hataları yoktur. 8 yaştan 11 yaşa doğru, hata oranları %11’den %3’e doğru düşer; fakat bu oran hala akranlarınınkinden önemli oranda yüksektir. Yazıdaki hata oranları ise, sözel dile oranla daha yüksektir. Morfolojik hatalar oldukça yaygındır. </a:t>
            </a:r>
            <a:r>
              <a:rPr lang="tr-TR" dirty="0" err="1"/>
              <a:t>Oetting</a:t>
            </a:r>
            <a:r>
              <a:rPr lang="tr-TR" dirty="0"/>
              <a:t> ve </a:t>
            </a:r>
            <a:r>
              <a:rPr lang="tr-TR" dirty="0" err="1"/>
              <a:t>Hadley</a:t>
            </a:r>
            <a:r>
              <a:rPr lang="tr-TR" dirty="0"/>
              <a:t> (2009)’e göre; sözel dilde kullandıkları eylemlere ait morfemlerdeki hatalar 8 yaş civarında düzelmeye başlar; fakat bu hatalar özellikle yazı dilinde belirgin olarak devam eder.</a:t>
            </a:r>
          </a:p>
          <a:p>
            <a:r>
              <a:rPr lang="tr-TR" dirty="0"/>
              <a:t>Normal gelişime sahip okul çağı çocukları, okuma etkinlikleri ile dağarcıklarına yeni sözcükler katarlar. Dil öğrenme güçlüğü olan çocuklar ise bunu gerçekleştiremezler. Sözcük dağarcıklarının sınırlı olması okuma güçlüklerinin nedeni değil, aslında bir sonucudur.</a:t>
            </a:r>
          </a:p>
        </p:txBody>
      </p:sp>
    </p:spTree>
    <p:extLst>
      <p:ext uri="{BB962C8B-B14F-4D97-AF65-F5344CB8AC3E}">
        <p14:creationId xmlns:p14="http://schemas.microsoft.com/office/powerpoint/2010/main" val="2733834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87086"/>
            <a:ext cx="12192000" cy="6770914"/>
          </a:xfrm>
        </p:spPr>
        <p:txBody>
          <a:bodyPr>
            <a:normAutofit/>
          </a:bodyPr>
          <a:lstStyle/>
          <a:p>
            <a:r>
              <a:rPr lang="tr-TR" i="1" dirty="0"/>
              <a:t>Semantik Özellikler</a:t>
            </a:r>
            <a:endParaRPr lang="tr-TR" dirty="0"/>
          </a:p>
          <a:p>
            <a:r>
              <a:rPr lang="tr-TR" dirty="0"/>
              <a:t>Sözcüklere ait anlam bilgileri, sözcüklerin semantik sınıflamalarına ait </a:t>
            </a:r>
            <a:r>
              <a:rPr lang="tr-TR" dirty="0" err="1"/>
              <a:t>kategorizasyonları</a:t>
            </a:r>
            <a:r>
              <a:rPr lang="tr-TR" dirty="0"/>
              <a:t>, sözcüklerin çoklu anlamlarına ait bilgileri sınırlıdır. Sözcük çağırma güçlükleri oldukça yaygındır. Doğal konuşma sırasında, kullanılacak sözcüğü adlandıramadığından ve bulamadığından dolayı dolaylı anlatım, o sözcüğün yerine başka sözcük kullanma, konuşma hızının yavaşlaması ve konuşma sırasında </a:t>
            </a:r>
            <a:r>
              <a:rPr lang="tr-TR" dirty="0" err="1"/>
              <a:t>akıcısızlık</a:t>
            </a:r>
            <a:r>
              <a:rPr lang="tr-TR" dirty="0"/>
              <a:t> gözlenir. Bazı çocuklarda semantik </a:t>
            </a:r>
            <a:r>
              <a:rPr lang="tr-TR" dirty="0" err="1"/>
              <a:t>işlemlemede</a:t>
            </a:r>
            <a:r>
              <a:rPr lang="tr-TR" dirty="0"/>
              <a:t> sorun gözlenmektedir. Akranları gibi bir-iki cümleden gelen bilgiyi işlemler; fakat daha büyük parçalardan gelen bilgiyi bütünleştirmede güçlük yaşarlar. </a:t>
            </a:r>
          </a:p>
          <a:p>
            <a:r>
              <a:rPr lang="tr-TR" dirty="0"/>
              <a:t> </a:t>
            </a:r>
          </a:p>
          <a:p>
            <a:r>
              <a:rPr lang="tr-TR" i="1" dirty="0"/>
              <a:t>Pragmatik Özellikler</a:t>
            </a:r>
            <a:endParaRPr lang="tr-TR" dirty="0"/>
          </a:p>
          <a:p>
            <a:r>
              <a:rPr lang="tr-TR" dirty="0"/>
              <a:t>Çok fazla konuşmazlar. Konuşmaları yanlış başlangıçlar ve </a:t>
            </a:r>
            <a:r>
              <a:rPr lang="tr-TR" dirty="0" err="1"/>
              <a:t>akıcısızlıklarla</a:t>
            </a:r>
            <a:r>
              <a:rPr lang="tr-TR" dirty="0"/>
              <a:t> doludur. Akranlarıyla uygun bir dil kullanımı yoktur. Değişen sosyal ortamlarına uygun bir dil yoktur. Aynı konu hakkında konuşmayı sürdürme becerileri sınırlıdır. Sadece bu bileşende sorun yaşayan dil öğrenme güçlüğü olan çocuklar vardır.  </a:t>
            </a:r>
          </a:p>
          <a:p>
            <a:pPr marL="0" indent="0">
              <a:buNone/>
            </a:pPr>
            <a:endParaRPr lang="tr-TR" dirty="0"/>
          </a:p>
          <a:p>
            <a:endParaRPr lang="tr-TR" dirty="0"/>
          </a:p>
        </p:txBody>
      </p:sp>
    </p:spTree>
    <p:extLst>
      <p:ext uri="{BB962C8B-B14F-4D97-AF65-F5344CB8AC3E}">
        <p14:creationId xmlns:p14="http://schemas.microsoft.com/office/powerpoint/2010/main" val="1164154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87086"/>
            <a:ext cx="12115800" cy="6770914"/>
          </a:xfrm>
        </p:spPr>
        <p:txBody>
          <a:bodyPr>
            <a:normAutofit fontScale="92500" lnSpcReduction="10000"/>
          </a:bodyPr>
          <a:lstStyle/>
          <a:p>
            <a:pPr lvl="2"/>
            <a:r>
              <a:rPr lang="tr-TR" b="1" dirty="0"/>
              <a:t>Akıcı Konuşma Bozuklukları</a:t>
            </a:r>
            <a:r>
              <a:rPr lang="tr-TR" dirty="0"/>
              <a:t> </a:t>
            </a:r>
          </a:p>
          <a:p>
            <a:r>
              <a:rPr lang="tr-TR" dirty="0"/>
              <a:t>Konuşmada beklenenden farklı hız, ritim gözlenmesi, ses, hece, sözcük ya da sözcük öbeği tekrarları, uzatmalar veya bloklar biçiminde konuşma akışının kesintiye uğramasıdır. Bunlara aşırı gerginlik, çabalama davranışları ve ikincil davranışlar eşlik edebilir.</a:t>
            </a:r>
          </a:p>
          <a:p>
            <a:pPr marL="0" indent="0">
              <a:buNone/>
            </a:pPr>
            <a:r>
              <a:rPr lang="tr-TR" sz="1800" b="1" dirty="0"/>
              <a:t>	</a:t>
            </a:r>
            <a:r>
              <a:rPr lang="tr-TR" b="1" dirty="0"/>
              <a:t>Akıcı Konuşma Bozukluklarının Türleri</a:t>
            </a:r>
            <a:endParaRPr lang="tr-TR" sz="1800" dirty="0"/>
          </a:p>
          <a:p>
            <a:pPr marL="0" indent="0">
              <a:buNone/>
            </a:pPr>
            <a:endParaRPr lang="tr-TR" dirty="0"/>
          </a:p>
          <a:p>
            <a:r>
              <a:rPr lang="tr-TR" b="1" dirty="0"/>
              <a:t>Kekemelik:</a:t>
            </a:r>
            <a:r>
              <a:rPr lang="en-US" dirty="0"/>
              <a:t>“</a:t>
            </a:r>
            <a:r>
              <a:rPr lang="en-US" dirty="0" err="1"/>
              <a:t>Kekemelik</a:t>
            </a:r>
            <a:r>
              <a:rPr lang="en-US" dirty="0"/>
              <a:t> </a:t>
            </a:r>
            <a:r>
              <a:rPr lang="en-US" dirty="0" err="1"/>
              <a:t>bir</a:t>
            </a:r>
            <a:r>
              <a:rPr lang="en-US" dirty="0"/>
              <a:t> </a:t>
            </a:r>
            <a:r>
              <a:rPr lang="en-US" dirty="0" err="1"/>
              <a:t>buzdağına</a:t>
            </a:r>
            <a:r>
              <a:rPr lang="en-US" dirty="0"/>
              <a:t> </a:t>
            </a:r>
            <a:r>
              <a:rPr lang="en-US" dirty="0" err="1"/>
              <a:t>benzer</a:t>
            </a:r>
            <a:r>
              <a:rPr lang="en-US" dirty="0"/>
              <a:t>, </a:t>
            </a:r>
            <a:r>
              <a:rPr lang="en-US" dirty="0" err="1"/>
              <a:t>yalnızca</a:t>
            </a:r>
            <a:r>
              <a:rPr lang="en-US" dirty="0"/>
              <a:t> </a:t>
            </a:r>
            <a:r>
              <a:rPr lang="en-US" dirty="0" err="1"/>
              <a:t>küçük</a:t>
            </a:r>
            <a:r>
              <a:rPr lang="en-US" dirty="0"/>
              <a:t> </a:t>
            </a:r>
            <a:r>
              <a:rPr lang="en-US" dirty="0" err="1"/>
              <a:t>bir</a:t>
            </a:r>
            <a:r>
              <a:rPr lang="en-US" dirty="0"/>
              <a:t> </a:t>
            </a:r>
            <a:r>
              <a:rPr lang="en-US" dirty="0" err="1"/>
              <a:t>parçası</a:t>
            </a:r>
            <a:r>
              <a:rPr lang="en-US" dirty="0"/>
              <a:t> </a:t>
            </a:r>
            <a:r>
              <a:rPr lang="en-US" dirty="0" err="1"/>
              <a:t>suyun</a:t>
            </a:r>
            <a:r>
              <a:rPr lang="en-US" dirty="0"/>
              <a:t> </a:t>
            </a:r>
            <a:r>
              <a:rPr lang="en-US" dirty="0" err="1"/>
              <a:t>yüzeyindedir</a:t>
            </a:r>
            <a:r>
              <a:rPr lang="en-US" dirty="0"/>
              <a:t> </a:t>
            </a:r>
            <a:r>
              <a:rPr lang="en-US" dirty="0" err="1"/>
              <a:t>ve</a:t>
            </a:r>
            <a:r>
              <a:rPr lang="en-US" dirty="0"/>
              <a:t> </a:t>
            </a:r>
            <a:r>
              <a:rPr lang="en-US" dirty="0" err="1"/>
              <a:t>büyük</a:t>
            </a:r>
            <a:r>
              <a:rPr lang="en-US" dirty="0"/>
              <a:t> </a:t>
            </a:r>
            <a:r>
              <a:rPr lang="en-US" dirty="0" err="1"/>
              <a:t>bir</a:t>
            </a:r>
            <a:r>
              <a:rPr lang="en-US" dirty="0"/>
              <a:t> </a:t>
            </a:r>
            <a:r>
              <a:rPr lang="en-US" dirty="0" err="1"/>
              <a:t>bölümü</a:t>
            </a:r>
            <a:r>
              <a:rPr lang="en-US" dirty="0"/>
              <a:t> </a:t>
            </a:r>
            <a:r>
              <a:rPr lang="en-US" dirty="0" err="1"/>
              <a:t>altındadır</a:t>
            </a:r>
            <a:r>
              <a:rPr lang="en-US" dirty="0"/>
              <a:t>.” (Sheehan, 1970)</a:t>
            </a:r>
            <a:endParaRPr lang="tr-TR" sz="1800" dirty="0"/>
          </a:p>
          <a:p>
            <a:r>
              <a:rPr lang="en-US" dirty="0" err="1"/>
              <a:t>Buzdağı</a:t>
            </a:r>
            <a:r>
              <a:rPr lang="en-US" dirty="0"/>
              <a:t> </a:t>
            </a:r>
            <a:r>
              <a:rPr lang="en-US" dirty="0" err="1"/>
              <a:t>simgeleştirmesi</a:t>
            </a:r>
            <a:r>
              <a:rPr lang="en-US" dirty="0"/>
              <a:t> </a:t>
            </a:r>
            <a:r>
              <a:rPr lang="en-US" dirty="0" err="1"/>
              <a:t>akıcı</a:t>
            </a:r>
            <a:r>
              <a:rPr lang="en-US" dirty="0"/>
              <a:t> </a:t>
            </a:r>
            <a:r>
              <a:rPr lang="en-US" dirty="0" err="1"/>
              <a:t>konuşma</a:t>
            </a:r>
            <a:r>
              <a:rPr lang="en-US" dirty="0"/>
              <a:t> </a:t>
            </a:r>
            <a:r>
              <a:rPr lang="en-US" dirty="0" err="1"/>
              <a:t>bozukluklarını</a:t>
            </a:r>
            <a:r>
              <a:rPr lang="en-US" dirty="0"/>
              <a:t> </a:t>
            </a:r>
            <a:r>
              <a:rPr lang="en-US" dirty="0" err="1"/>
              <a:t>tanımlamak</a:t>
            </a:r>
            <a:r>
              <a:rPr lang="en-US" dirty="0"/>
              <a:t> </a:t>
            </a:r>
            <a:r>
              <a:rPr lang="en-US" dirty="0" err="1"/>
              <a:t>için</a:t>
            </a:r>
            <a:r>
              <a:rPr lang="en-US" dirty="0"/>
              <a:t> </a:t>
            </a:r>
            <a:r>
              <a:rPr lang="en-US" dirty="0" err="1"/>
              <a:t>uzun</a:t>
            </a:r>
            <a:r>
              <a:rPr lang="en-US" dirty="0"/>
              <a:t> </a:t>
            </a:r>
            <a:r>
              <a:rPr lang="en-US" dirty="0" err="1"/>
              <a:t>yıllardır</a:t>
            </a:r>
            <a:r>
              <a:rPr lang="en-US" dirty="0"/>
              <a:t> </a:t>
            </a:r>
            <a:r>
              <a:rPr lang="en-US" dirty="0" err="1"/>
              <a:t>kullanılmakta</a:t>
            </a:r>
            <a:r>
              <a:rPr lang="en-US" dirty="0"/>
              <a:t> </a:t>
            </a:r>
            <a:r>
              <a:rPr lang="en-US" dirty="0" err="1"/>
              <a:t>ve</a:t>
            </a:r>
            <a:r>
              <a:rPr lang="en-US" dirty="0"/>
              <a:t> </a:t>
            </a:r>
            <a:r>
              <a:rPr lang="en-US" dirty="0" err="1"/>
              <a:t>çok</a:t>
            </a:r>
            <a:r>
              <a:rPr lang="en-US" dirty="0"/>
              <a:t> </a:t>
            </a:r>
            <a:r>
              <a:rPr lang="en-US" dirty="0" err="1"/>
              <a:t>tercih</a:t>
            </a:r>
            <a:r>
              <a:rPr lang="en-US" dirty="0"/>
              <a:t> </a:t>
            </a:r>
            <a:r>
              <a:rPr lang="en-US" dirty="0" err="1"/>
              <a:t>edilmektedir</a:t>
            </a:r>
            <a:r>
              <a:rPr lang="en-US" dirty="0"/>
              <a:t>. </a:t>
            </a:r>
            <a:r>
              <a:rPr lang="en-US" dirty="0" err="1"/>
              <a:t>Bunun</a:t>
            </a:r>
            <a:r>
              <a:rPr lang="en-US" dirty="0"/>
              <a:t> en </a:t>
            </a:r>
            <a:r>
              <a:rPr lang="en-US" dirty="0" err="1"/>
              <a:t>önemli</a:t>
            </a:r>
            <a:r>
              <a:rPr lang="en-US" dirty="0"/>
              <a:t> </a:t>
            </a:r>
            <a:r>
              <a:rPr lang="en-US" dirty="0" err="1"/>
              <a:t>nedeni</a:t>
            </a:r>
            <a:r>
              <a:rPr lang="en-US" dirty="0"/>
              <a:t> </a:t>
            </a:r>
            <a:r>
              <a:rPr lang="en-US" dirty="0" err="1"/>
              <a:t>kekemeliğin</a:t>
            </a:r>
            <a:r>
              <a:rPr lang="en-US" dirty="0"/>
              <a:t> </a:t>
            </a:r>
            <a:r>
              <a:rPr lang="en-US" dirty="0" err="1"/>
              <a:t>görünen</a:t>
            </a:r>
            <a:r>
              <a:rPr lang="en-US" dirty="0"/>
              <a:t> </a:t>
            </a:r>
            <a:r>
              <a:rPr lang="en-US" dirty="0" err="1"/>
              <a:t>belirtilerinin</a:t>
            </a:r>
            <a:r>
              <a:rPr lang="en-US" dirty="0"/>
              <a:t> </a:t>
            </a:r>
            <a:r>
              <a:rPr lang="en-US" dirty="0" err="1"/>
              <a:t>arkasında</a:t>
            </a:r>
            <a:r>
              <a:rPr lang="en-US" dirty="0"/>
              <a:t> </a:t>
            </a:r>
            <a:r>
              <a:rPr lang="en-US" dirty="0" err="1"/>
              <a:t>birçok</a:t>
            </a:r>
            <a:r>
              <a:rPr lang="en-US" dirty="0"/>
              <a:t> </a:t>
            </a:r>
            <a:r>
              <a:rPr lang="en-US" dirty="0" err="1"/>
              <a:t>yaşantının</a:t>
            </a:r>
            <a:r>
              <a:rPr lang="en-US" dirty="0"/>
              <a:t> </a:t>
            </a:r>
            <a:r>
              <a:rPr lang="en-US" dirty="0" err="1"/>
              <a:t>olmasıdır</a:t>
            </a:r>
            <a:r>
              <a:rPr lang="en-US" dirty="0"/>
              <a:t>.</a:t>
            </a:r>
            <a:endParaRPr lang="tr-TR" sz="1800" dirty="0"/>
          </a:p>
          <a:p>
            <a:r>
              <a:rPr lang="en-US" dirty="0"/>
              <a:t>ICF-The International Classification of Functioning, Disability and Health (WHO, 2001);</a:t>
            </a:r>
            <a:endParaRPr lang="tr-TR" sz="1800" dirty="0"/>
          </a:p>
          <a:p>
            <a:pPr lvl="0"/>
            <a:r>
              <a:rPr lang="en-US" dirty="0" err="1"/>
              <a:t>Basit</a:t>
            </a:r>
            <a:r>
              <a:rPr lang="en-US" dirty="0"/>
              <a:t> </a:t>
            </a:r>
            <a:r>
              <a:rPr lang="en-US" dirty="0" err="1"/>
              <a:t>tanısal</a:t>
            </a:r>
            <a:r>
              <a:rPr lang="en-US" dirty="0"/>
              <a:t> </a:t>
            </a:r>
            <a:r>
              <a:rPr lang="en-US" dirty="0" err="1"/>
              <a:t>etiketleri</a:t>
            </a:r>
            <a:r>
              <a:rPr lang="en-US" dirty="0"/>
              <a:t> </a:t>
            </a:r>
            <a:r>
              <a:rPr lang="en-US" dirty="0" err="1"/>
              <a:t>aşmada</a:t>
            </a:r>
            <a:r>
              <a:rPr lang="en-US" dirty="0"/>
              <a:t> </a:t>
            </a:r>
            <a:r>
              <a:rPr lang="en-US" dirty="0" err="1"/>
              <a:t>yardımcı</a:t>
            </a:r>
            <a:r>
              <a:rPr lang="en-US" dirty="0"/>
              <a:t>.</a:t>
            </a:r>
            <a:endParaRPr lang="tr-TR" sz="1800" dirty="0"/>
          </a:p>
          <a:p>
            <a:pPr lvl="0"/>
            <a:r>
              <a:rPr lang="en-US" dirty="0" err="1"/>
              <a:t>Günlük</a:t>
            </a:r>
            <a:r>
              <a:rPr lang="en-US" dirty="0"/>
              <a:t> </a:t>
            </a:r>
            <a:r>
              <a:rPr lang="en-US" dirty="0" err="1"/>
              <a:t>yaşam</a:t>
            </a:r>
            <a:r>
              <a:rPr lang="en-US" dirty="0"/>
              <a:t> </a:t>
            </a:r>
            <a:r>
              <a:rPr lang="en-US" dirty="0" err="1"/>
              <a:t>aktivitelerine</a:t>
            </a:r>
            <a:r>
              <a:rPr lang="en-US" dirty="0"/>
              <a:t> </a:t>
            </a:r>
            <a:r>
              <a:rPr lang="en-US" dirty="0" err="1"/>
              <a:t>ve</a:t>
            </a:r>
            <a:r>
              <a:rPr lang="en-US" dirty="0"/>
              <a:t> </a:t>
            </a:r>
            <a:r>
              <a:rPr lang="en-US" dirty="0" err="1"/>
              <a:t>fonksiyonelliğe</a:t>
            </a:r>
            <a:r>
              <a:rPr lang="en-US" dirty="0"/>
              <a:t> </a:t>
            </a:r>
            <a:r>
              <a:rPr lang="en-US" dirty="0" err="1"/>
              <a:t>dair</a:t>
            </a:r>
            <a:r>
              <a:rPr lang="en-US" dirty="0"/>
              <a:t> </a:t>
            </a:r>
            <a:r>
              <a:rPr lang="en-US" dirty="0" err="1"/>
              <a:t>bütüncül</a:t>
            </a:r>
            <a:r>
              <a:rPr lang="en-US" dirty="0"/>
              <a:t> </a:t>
            </a:r>
            <a:r>
              <a:rPr lang="en-US" dirty="0" err="1"/>
              <a:t>bir</a:t>
            </a:r>
            <a:r>
              <a:rPr lang="en-US" dirty="0"/>
              <a:t> </a:t>
            </a:r>
            <a:r>
              <a:rPr lang="en-US" dirty="0" err="1"/>
              <a:t>resim</a:t>
            </a:r>
            <a:r>
              <a:rPr lang="en-US" dirty="0"/>
              <a:t>.</a:t>
            </a:r>
            <a:endParaRPr lang="tr-TR" dirty="0"/>
          </a:p>
          <a:p>
            <a:r>
              <a:rPr lang="tr-TR" dirty="0"/>
              <a:t>Kekemelikle ilişkili birçok davranış değişkendir. Sıklığı ve şiddeti artıp, azalabilir. Örneğin; bir süre çok şiddetli ve sık kekemelik mevcutken, zaman zaman neredeyse tamamen geçmiş gibi bir seyir izleyebilir, sonra tekrar farklı bir şiddette ortaya çıkabilir. Farklı kekemelik türleri mevcuttur; bunlar tek başlarına veya birden fazlası birlikte konuşma esnasında ortaya çıkabilirler. Bu durumu sanki kekemeliğin farklı maskeleri varmış gibi zihninizde canlandırabilirsiniz. Zaman geçtikçe maskesini değiştirebilir veya üst üste birden fazla maske takmayı tercih edebilir</a:t>
            </a:r>
            <a:r>
              <a:rPr lang="tr-TR" dirty="0" smtClean="0"/>
              <a:t>.</a:t>
            </a:r>
            <a:endParaRPr lang="tr-TR" sz="1800" dirty="0"/>
          </a:p>
          <a:p>
            <a:pPr marL="0" indent="0">
              <a:buNone/>
            </a:pPr>
            <a:endParaRPr lang="tr-TR" sz="1800" dirty="0"/>
          </a:p>
          <a:p>
            <a:r>
              <a:rPr lang="tr-TR" b="1" dirty="0" err="1"/>
              <a:t>Nörojenik</a:t>
            </a:r>
            <a:r>
              <a:rPr lang="tr-TR" b="1" dirty="0"/>
              <a:t> Kekemelik: </a:t>
            </a:r>
            <a:r>
              <a:rPr lang="tr-TR" dirty="0" err="1"/>
              <a:t>Nöropatoloji</a:t>
            </a:r>
            <a:r>
              <a:rPr lang="tr-TR" dirty="0"/>
              <a:t> ile nörolojik konuşma bozuklukları veya dil bozukluğu ile ilişkili akıcılık bozukluğudur. </a:t>
            </a:r>
            <a:r>
              <a:rPr lang="tr-TR" dirty="0" err="1"/>
              <a:t>Bilateral</a:t>
            </a:r>
            <a:r>
              <a:rPr lang="tr-TR" dirty="0"/>
              <a:t> beyin hasarı ile kalıcı, </a:t>
            </a:r>
            <a:r>
              <a:rPr lang="tr-TR" dirty="0" err="1"/>
              <a:t>unilateral</a:t>
            </a:r>
            <a:r>
              <a:rPr lang="tr-TR" dirty="0"/>
              <a:t> beyin hasarı ile geçici olarak ortaya çıkabilir. </a:t>
            </a:r>
          </a:p>
          <a:p>
            <a:pPr marL="0" indent="0">
              <a:buNone/>
            </a:pPr>
            <a:endParaRPr lang="tr-TR" dirty="0"/>
          </a:p>
        </p:txBody>
      </p:sp>
    </p:spTree>
    <p:extLst>
      <p:ext uri="{BB962C8B-B14F-4D97-AF65-F5344CB8AC3E}">
        <p14:creationId xmlns:p14="http://schemas.microsoft.com/office/powerpoint/2010/main" val="22008920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97971"/>
            <a:ext cx="12115800" cy="6078992"/>
          </a:xfrm>
        </p:spPr>
        <p:txBody>
          <a:bodyPr>
            <a:normAutofit/>
          </a:bodyPr>
          <a:lstStyle/>
          <a:p>
            <a:r>
              <a:rPr lang="tr-TR" b="1" dirty="0" err="1"/>
              <a:t>Cluttering</a:t>
            </a:r>
            <a:r>
              <a:rPr lang="tr-TR" b="1" dirty="0"/>
              <a:t>:</a:t>
            </a:r>
            <a:r>
              <a:rPr lang="tr-TR" dirty="0"/>
              <a:t> Hızlı-bozuk konuşma olarak da adlandırılmaktadır. Kekemelik yüksek oranda eşlik eder. </a:t>
            </a:r>
          </a:p>
          <a:p>
            <a:r>
              <a:rPr lang="tr-TR" b="1" dirty="0"/>
              <a:t>Kekemeliğin Nedenleri</a:t>
            </a:r>
            <a:endParaRPr lang="tr-TR" dirty="0"/>
          </a:p>
          <a:p>
            <a:r>
              <a:rPr lang="tr-TR" dirty="0"/>
              <a:t>Konu üzerine yapılan pek çok çalışma aracılığıyla ortaya konulan birtakım sonuçlar vardır; fakat hiçbiri teori olmaktan çıkıp dünyaca kabul edilen bir tanım olabilecek kadar geçerli kabul edilmemektedir. Bu teorilerden en çok sorulan birkaçına göz atacak olursak;</a:t>
            </a:r>
          </a:p>
          <a:p>
            <a:pPr lvl="0"/>
            <a:r>
              <a:rPr lang="tr-TR" dirty="0" smtClean="0">
                <a:effectLst/>
              </a:rPr>
              <a:t>Genetik         </a:t>
            </a:r>
          </a:p>
          <a:p>
            <a:pPr lvl="0"/>
            <a:r>
              <a:rPr lang="tr-TR" dirty="0" smtClean="0">
                <a:effectLst/>
              </a:rPr>
              <a:t>Kas koordinasyonu</a:t>
            </a:r>
          </a:p>
          <a:p>
            <a:pPr lvl="0"/>
            <a:r>
              <a:rPr lang="tr-TR" dirty="0" smtClean="0">
                <a:effectLst/>
              </a:rPr>
              <a:t>Çevresel– duygusal stres</a:t>
            </a:r>
          </a:p>
          <a:p>
            <a:pPr lvl="0"/>
            <a:r>
              <a:rPr lang="tr-TR" dirty="0" smtClean="0">
                <a:effectLst/>
              </a:rPr>
              <a:t>Taklit</a:t>
            </a:r>
          </a:p>
          <a:p>
            <a:r>
              <a:rPr lang="tr-TR" dirty="0"/>
              <a:t>Kekemeliğin nedenleri arasında gösterilmektedir.</a:t>
            </a:r>
            <a:endParaRPr lang="tr-TR" dirty="0" smtClean="0">
              <a:effectLst/>
            </a:endParaRPr>
          </a:p>
          <a:p>
            <a:r>
              <a:rPr lang="en-US" b="1" dirty="0"/>
              <a:t> </a:t>
            </a:r>
            <a:endParaRPr lang="tr-TR" dirty="0"/>
          </a:p>
          <a:p>
            <a:endParaRPr lang="tr-TR" dirty="0"/>
          </a:p>
        </p:txBody>
      </p:sp>
    </p:spTree>
    <p:extLst>
      <p:ext uri="{BB962C8B-B14F-4D97-AF65-F5344CB8AC3E}">
        <p14:creationId xmlns:p14="http://schemas.microsoft.com/office/powerpoint/2010/main" val="113690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94797"/>
            <a:ext cx="12192000" cy="6643460"/>
          </a:xfrm>
        </p:spPr>
        <p:txBody>
          <a:bodyPr>
            <a:normAutofit fontScale="77500" lnSpcReduction="20000"/>
          </a:bodyPr>
          <a:lstStyle/>
          <a:p>
            <a:pPr lvl="2"/>
            <a:r>
              <a:rPr lang="tr-TR" b="1" dirty="0"/>
              <a:t>Rezonans Bozuklukları</a:t>
            </a:r>
            <a:endParaRPr lang="tr-TR" dirty="0"/>
          </a:p>
          <a:p>
            <a:r>
              <a:rPr lang="tr-TR" b="1" i="1" dirty="0"/>
              <a:t>Rezonans bozukluğu</a:t>
            </a:r>
            <a:r>
              <a:rPr lang="tr-TR" dirty="0"/>
              <a:t> “ses üretim yolundaki boşluklardan biri veya birkaçının vibrasyon </a:t>
            </a:r>
            <a:r>
              <a:rPr lang="tr-TR" dirty="0" err="1"/>
              <a:t>paterninin</a:t>
            </a:r>
            <a:r>
              <a:rPr lang="tr-TR" dirty="0"/>
              <a:t> bozulması ile meydana gelen ses kalitesindeki bozukluk” olarak tanımlanır.</a:t>
            </a:r>
            <a:endParaRPr lang="tr-TR" sz="1800" dirty="0"/>
          </a:p>
          <a:p>
            <a:r>
              <a:rPr lang="tr-TR" dirty="0"/>
              <a:t> </a:t>
            </a:r>
            <a:endParaRPr lang="tr-TR" sz="1800" dirty="0"/>
          </a:p>
          <a:p>
            <a:r>
              <a:rPr lang="tr-TR" b="1" dirty="0"/>
              <a:t>Konuşma Seslerinin Rezonans Özellikleri</a:t>
            </a:r>
            <a:endParaRPr lang="tr-TR" sz="1800" dirty="0"/>
          </a:p>
          <a:p>
            <a:r>
              <a:rPr lang="tr-TR" b="1" dirty="0"/>
              <a:t> </a:t>
            </a:r>
            <a:endParaRPr lang="tr-TR" dirty="0"/>
          </a:p>
          <a:p>
            <a:pPr lvl="0"/>
            <a:r>
              <a:rPr lang="en-US" dirty="0"/>
              <a:t>Normal </a:t>
            </a:r>
            <a:r>
              <a:rPr lang="en-US" dirty="0" err="1"/>
              <a:t>konuşma</a:t>
            </a:r>
            <a:r>
              <a:rPr lang="en-US" dirty="0"/>
              <a:t> </a:t>
            </a:r>
            <a:r>
              <a:rPr lang="en-US" dirty="0" err="1"/>
              <a:t>fizyolojisinde</a:t>
            </a:r>
            <a:r>
              <a:rPr lang="en-US" dirty="0"/>
              <a:t> </a:t>
            </a:r>
            <a:r>
              <a:rPr lang="en-US" dirty="0" err="1"/>
              <a:t>ses</a:t>
            </a:r>
            <a:r>
              <a:rPr lang="en-US" dirty="0"/>
              <a:t> </a:t>
            </a:r>
            <a:r>
              <a:rPr lang="en-US" dirty="0" err="1"/>
              <a:t>çıkarılırken</a:t>
            </a:r>
            <a:r>
              <a:rPr lang="en-US" dirty="0"/>
              <a:t> </a:t>
            </a:r>
            <a:r>
              <a:rPr lang="en-US" dirty="0" err="1"/>
              <a:t>hava</a:t>
            </a:r>
            <a:r>
              <a:rPr lang="en-US" dirty="0"/>
              <a:t> </a:t>
            </a:r>
            <a:r>
              <a:rPr lang="en-US" dirty="0" err="1"/>
              <a:t>akımının</a:t>
            </a:r>
            <a:r>
              <a:rPr lang="en-US" dirty="0"/>
              <a:t>, </a:t>
            </a:r>
            <a:r>
              <a:rPr lang="en-US" dirty="0" err="1"/>
              <a:t>buruna</a:t>
            </a:r>
            <a:r>
              <a:rPr lang="en-US" dirty="0"/>
              <a:t> </a:t>
            </a:r>
            <a:r>
              <a:rPr lang="en-US" dirty="0" err="1"/>
              <a:t>kaçısı</a:t>
            </a:r>
            <a:r>
              <a:rPr lang="en-US" dirty="0"/>
              <a:t> </a:t>
            </a:r>
            <a:r>
              <a:rPr lang="en-US" dirty="0" err="1"/>
              <a:t>yumuşak</a:t>
            </a:r>
            <a:r>
              <a:rPr lang="en-US" dirty="0"/>
              <a:t> </a:t>
            </a:r>
            <a:r>
              <a:rPr lang="en-US" dirty="0" err="1"/>
              <a:t>damağın</a:t>
            </a:r>
            <a:r>
              <a:rPr lang="en-US" dirty="0"/>
              <a:t> </a:t>
            </a:r>
            <a:r>
              <a:rPr lang="en-US" dirty="0" err="1"/>
              <a:t>hareketi</a:t>
            </a:r>
            <a:r>
              <a:rPr lang="en-US" dirty="0"/>
              <a:t> (</a:t>
            </a:r>
            <a:r>
              <a:rPr lang="en-US" dirty="0" err="1"/>
              <a:t>velofarengeal</a:t>
            </a:r>
            <a:r>
              <a:rPr lang="en-US" dirty="0"/>
              <a:t> </a:t>
            </a:r>
            <a:r>
              <a:rPr lang="en-US" dirty="0" err="1"/>
              <a:t>fonksiyon</a:t>
            </a:r>
            <a:r>
              <a:rPr lang="en-US" dirty="0"/>
              <a:t>) </a:t>
            </a:r>
            <a:r>
              <a:rPr lang="en-US" dirty="0" err="1"/>
              <a:t>ile</a:t>
            </a:r>
            <a:r>
              <a:rPr lang="en-US" dirty="0"/>
              <a:t> </a:t>
            </a:r>
            <a:r>
              <a:rPr lang="en-US" dirty="0" err="1"/>
              <a:t>engellenir</a:t>
            </a:r>
            <a:r>
              <a:rPr lang="en-US" dirty="0"/>
              <a:t> </a:t>
            </a:r>
            <a:r>
              <a:rPr lang="en-US" dirty="0" err="1"/>
              <a:t>ve</a:t>
            </a:r>
            <a:r>
              <a:rPr lang="en-US" dirty="0"/>
              <a:t> </a:t>
            </a:r>
            <a:r>
              <a:rPr lang="en-US" dirty="0" err="1"/>
              <a:t>ağıza</a:t>
            </a:r>
            <a:r>
              <a:rPr lang="en-US" dirty="0"/>
              <a:t> </a:t>
            </a:r>
            <a:r>
              <a:rPr lang="en-US" dirty="0" err="1"/>
              <a:t>doğru</a:t>
            </a:r>
            <a:r>
              <a:rPr lang="en-US" dirty="0"/>
              <a:t> </a:t>
            </a:r>
            <a:r>
              <a:rPr lang="en-US" dirty="0" err="1"/>
              <a:t>yönlendirilir</a:t>
            </a:r>
            <a:r>
              <a:rPr lang="en-US" dirty="0"/>
              <a:t>. </a:t>
            </a:r>
            <a:endParaRPr lang="tr-TR" sz="1800" dirty="0"/>
          </a:p>
          <a:p>
            <a:pPr lvl="0"/>
            <a:r>
              <a:rPr lang="en-US" dirty="0" err="1"/>
              <a:t>Sadece</a:t>
            </a:r>
            <a:r>
              <a:rPr lang="en-US" dirty="0"/>
              <a:t> </a:t>
            </a:r>
            <a:r>
              <a:rPr lang="en-US" dirty="0" err="1"/>
              <a:t>burundan</a:t>
            </a:r>
            <a:r>
              <a:rPr lang="en-US" dirty="0"/>
              <a:t> </a:t>
            </a:r>
            <a:r>
              <a:rPr lang="en-US" dirty="0" err="1"/>
              <a:t>üretilmesi</a:t>
            </a:r>
            <a:r>
              <a:rPr lang="en-US" dirty="0"/>
              <a:t> </a:t>
            </a:r>
            <a:r>
              <a:rPr lang="en-US" dirty="0" err="1"/>
              <a:t>gereken</a:t>
            </a:r>
            <a:r>
              <a:rPr lang="en-US" dirty="0"/>
              <a:t> /m/ </a:t>
            </a:r>
            <a:r>
              <a:rPr lang="en-US" dirty="0" err="1"/>
              <a:t>ve</a:t>
            </a:r>
            <a:r>
              <a:rPr lang="en-US" dirty="0"/>
              <a:t> /n/ </a:t>
            </a:r>
            <a:r>
              <a:rPr lang="en-US" dirty="0" err="1"/>
              <a:t>sesleri</a:t>
            </a:r>
            <a:r>
              <a:rPr lang="en-US" dirty="0"/>
              <a:t> </a:t>
            </a:r>
            <a:r>
              <a:rPr lang="en-US" dirty="0" err="1"/>
              <a:t>üretilirken</a:t>
            </a:r>
            <a:r>
              <a:rPr lang="en-US" dirty="0"/>
              <a:t> </a:t>
            </a:r>
            <a:r>
              <a:rPr lang="en-US" dirty="0" err="1"/>
              <a:t>burun</a:t>
            </a:r>
            <a:r>
              <a:rPr lang="en-US" dirty="0"/>
              <a:t> </a:t>
            </a:r>
            <a:r>
              <a:rPr lang="en-US" dirty="0" err="1"/>
              <a:t>boşluğuna</a:t>
            </a:r>
            <a:r>
              <a:rPr lang="en-US" dirty="0"/>
              <a:t> </a:t>
            </a:r>
            <a:r>
              <a:rPr lang="en-US" dirty="0" err="1"/>
              <a:t>hava</a:t>
            </a:r>
            <a:r>
              <a:rPr lang="en-US" dirty="0"/>
              <a:t> </a:t>
            </a:r>
            <a:r>
              <a:rPr lang="en-US" dirty="0" err="1"/>
              <a:t>akışı</a:t>
            </a:r>
            <a:r>
              <a:rPr lang="en-US" dirty="0"/>
              <a:t> </a:t>
            </a:r>
            <a:r>
              <a:rPr lang="en-US" dirty="0" err="1"/>
              <a:t>olabilmektedir</a:t>
            </a:r>
            <a:endParaRPr lang="tr-TR" sz="1800" dirty="0"/>
          </a:p>
          <a:p>
            <a:pPr lvl="0"/>
            <a:r>
              <a:rPr lang="en-US" dirty="0"/>
              <a:t> </a:t>
            </a:r>
            <a:r>
              <a:rPr lang="en-US" dirty="0" err="1"/>
              <a:t>Velofarengeal</a:t>
            </a:r>
            <a:r>
              <a:rPr lang="en-US" dirty="0"/>
              <a:t> </a:t>
            </a:r>
            <a:r>
              <a:rPr lang="en-US" dirty="0" err="1"/>
              <a:t>fonksiyon</a:t>
            </a:r>
            <a:r>
              <a:rPr lang="en-US" dirty="0"/>
              <a:t> </a:t>
            </a:r>
            <a:r>
              <a:rPr lang="en-US" dirty="0" err="1"/>
              <a:t>bozukluğu</a:t>
            </a:r>
            <a:r>
              <a:rPr lang="en-US" dirty="0"/>
              <a:t>, </a:t>
            </a:r>
            <a:r>
              <a:rPr lang="en-US" dirty="0" err="1"/>
              <a:t>sonucu</a:t>
            </a:r>
            <a:r>
              <a:rPr lang="en-US" dirty="0"/>
              <a:t> </a:t>
            </a:r>
            <a:r>
              <a:rPr lang="en-US" dirty="0" err="1"/>
              <a:t>rezonans</a:t>
            </a:r>
            <a:r>
              <a:rPr lang="en-US" dirty="0"/>
              <a:t> </a:t>
            </a:r>
            <a:r>
              <a:rPr lang="en-US" dirty="0" err="1"/>
              <a:t>bozuklukları</a:t>
            </a:r>
            <a:r>
              <a:rPr lang="en-US" dirty="0"/>
              <a:t> </a:t>
            </a:r>
            <a:r>
              <a:rPr lang="en-US" dirty="0" err="1"/>
              <a:t>ortaya</a:t>
            </a:r>
            <a:r>
              <a:rPr lang="en-US" dirty="0"/>
              <a:t> </a:t>
            </a:r>
            <a:r>
              <a:rPr lang="en-US" dirty="0" err="1"/>
              <a:t>çıkabilir</a:t>
            </a:r>
            <a:r>
              <a:rPr lang="en-US" dirty="0"/>
              <a:t>. (</a:t>
            </a:r>
            <a:r>
              <a:rPr lang="en-US" dirty="0" err="1"/>
              <a:t>Yumuşak</a:t>
            </a:r>
            <a:r>
              <a:rPr lang="en-US" dirty="0"/>
              <a:t> </a:t>
            </a:r>
            <a:r>
              <a:rPr lang="en-US" dirty="0" err="1"/>
              <a:t>damağın</a:t>
            </a:r>
            <a:r>
              <a:rPr lang="en-US" dirty="0"/>
              <a:t>, </a:t>
            </a:r>
            <a:r>
              <a:rPr lang="en-US" dirty="0" err="1"/>
              <a:t>konuşma</a:t>
            </a:r>
            <a:r>
              <a:rPr lang="en-US" dirty="0"/>
              <a:t> </a:t>
            </a:r>
            <a:r>
              <a:rPr lang="en-US" dirty="0" err="1"/>
              <a:t>sırasında</a:t>
            </a:r>
            <a:r>
              <a:rPr lang="en-US" dirty="0"/>
              <a:t> </a:t>
            </a:r>
            <a:r>
              <a:rPr lang="en-US" dirty="0" err="1"/>
              <a:t>gerektiği</a:t>
            </a:r>
            <a:r>
              <a:rPr lang="en-US" dirty="0"/>
              <a:t> </a:t>
            </a:r>
            <a:r>
              <a:rPr lang="en-US" dirty="0" err="1"/>
              <a:t>durumlar</a:t>
            </a:r>
            <a:r>
              <a:rPr lang="en-US" dirty="0"/>
              <a:t> da </a:t>
            </a:r>
            <a:r>
              <a:rPr lang="en-US" dirty="0" err="1"/>
              <a:t>yeterli</a:t>
            </a:r>
            <a:r>
              <a:rPr lang="en-US" dirty="0"/>
              <a:t> </a:t>
            </a:r>
            <a:r>
              <a:rPr lang="en-US" dirty="0" err="1"/>
              <a:t>hareket</a:t>
            </a:r>
            <a:r>
              <a:rPr lang="en-US" dirty="0"/>
              <a:t> </a:t>
            </a:r>
            <a:r>
              <a:rPr lang="en-US" dirty="0" err="1"/>
              <a:t>edememesi</a:t>
            </a:r>
            <a:r>
              <a:rPr lang="en-US" dirty="0"/>
              <a:t> </a:t>
            </a:r>
            <a:r>
              <a:rPr lang="en-US" dirty="0" err="1"/>
              <a:t>nedeniyle</a:t>
            </a:r>
            <a:r>
              <a:rPr lang="en-US" dirty="0"/>
              <a:t>, </a:t>
            </a:r>
            <a:r>
              <a:rPr lang="en-US" dirty="0" err="1"/>
              <a:t>hava</a:t>
            </a:r>
            <a:r>
              <a:rPr lang="en-US" dirty="0"/>
              <a:t> </a:t>
            </a:r>
            <a:r>
              <a:rPr lang="en-US" dirty="0" err="1"/>
              <a:t>buruna</a:t>
            </a:r>
            <a:r>
              <a:rPr lang="en-US" dirty="0"/>
              <a:t> </a:t>
            </a:r>
            <a:r>
              <a:rPr lang="en-US" dirty="0" err="1"/>
              <a:t>kaçar</a:t>
            </a:r>
            <a:r>
              <a:rPr lang="en-US" dirty="0"/>
              <a:t> </a:t>
            </a:r>
            <a:r>
              <a:rPr lang="en-US" dirty="0" err="1"/>
              <a:t>ve</a:t>
            </a:r>
            <a:r>
              <a:rPr lang="en-US" dirty="0"/>
              <a:t> </a:t>
            </a:r>
            <a:r>
              <a:rPr lang="en-US" dirty="0" err="1"/>
              <a:t>burundan</a:t>
            </a:r>
            <a:r>
              <a:rPr lang="en-US" dirty="0"/>
              <a:t> </a:t>
            </a:r>
            <a:r>
              <a:rPr lang="en-US" dirty="0" err="1"/>
              <a:t>konuşma</a:t>
            </a:r>
            <a:r>
              <a:rPr lang="en-US" dirty="0"/>
              <a:t> </a:t>
            </a:r>
            <a:r>
              <a:rPr lang="en-US" dirty="0" err="1"/>
              <a:t>meydana</a:t>
            </a:r>
            <a:r>
              <a:rPr lang="en-US" dirty="0"/>
              <a:t> </a:t>
            </a:r>
            <a:r>
              <a:rPr lang="en-US" dirty="0" err="1"/>
              <a:t>gelir</a:t>
            </a:r>
            <a:r>
              <a:rPr lang="en-US" dirty="0"/>
              <a:t>)</a:t>
            </a:r>
            <a:endParaRPr lang="tr-TR" sz="1800" dirty="0"/>
          </a:p>
          <a:p>
            <a:r>
              <a:rPr lang="en-US" dirty="0"/>
              <a:t> </a:t>
            </a:r>
            <a:endParaRPr lang="tr-TR" sz="1800" dirty="0"/>
          </a:p>
          <a:p>
            <a:r>
              <a:rPr lang="en-US" b="1" dirty="0" err="1"/>
              <a:t>Velofarengeal</a:t>
            </a:r>
            <a:r>
              <a:rPr lang="en-US" b="1" dirty="0"/>
              <a:t> </a:t>
            </a:r>
            <a:r>
              <a:rPr lang="en-US" b="1" dirty="0" err="1"/>
              <a:t>Fonksiyon</a:t>
            </a:r>
            <a:r>
              <a:rPr lang="en-US" b="1" dirty="0"/>
              <a:t> </a:t>
            </a:r>
            <a:r>
              <a:rPr lang="en-US" b="1" dirty="0" err="1"/>
              <a:t>Bozuklukları</a:t>
            </a:r>
            <a:endParaRPr lang="tr-TR" sz="1800" dirty="0"/>
          </a:p>
          <a:p>
            <a:r>
              <a:rPr lang="en-US" b="1" dirty="0"/>
              <a:t> </a:t>
            </a:r>
            <a:endParaRPr lang="tr-TR" sz="1800" dirty="0"/>
          </a:p>
          <a:p>
            <a:r>
              <a:rPr lang="en-US" dirty="0" err="1"/>
              <a:t>Velofarengeal</a:t>
            </a:r>
            <a:r>
              <a:rPr lang="en-US" dirty="0"/>
              <a:t> </a:t>
            </a:r>
            <a:r>
              <a:rPr lang="en-US" dirty="0" err="1"/>
              <a:t>fonksiyon</a:t>
            </a:r>
            <a:r>
              <a:rPr lang="en-US" dirty="0"/>
              <a:t> </a:t>
            </a:r>
            <a:r>
              <a:rPr lang="en-US" dirty="0" err="1"/>
              <a:t>bozuklukları</a:t>
            </a:r>
            <a:r>
              <a:rPr lang="en-US" dirty="0"/>
              <a:t>, </a:t>
            </a:r>
            <a:r>
              <a:rPr lang="en-US" dirty="0" err="1"/>
              <a:t>damak</a:t>
            </a:r>
            <a:r>
              <a:rPr lang="en-US" dirty="0"/>
              <a:t> </a:t>
            </a:r>
            <a:r>
              <a:rPr lang="en-US" dirty="0" err="1"/>
              <a:t>yarığına</a:t>
            </a:r>
            <a:r>
              <a:rPr lang="en-US" dirty="0"/>
              <a:t> </a:t>
            </a:r>
            <a:r>
              <a:rPr lang="en-US" dirty="0" err="1"/>
              <a:t>bağlı</a:t>
            </a:r>
            <a:r>
              <a:rPr lang="en-US" dirty="0"/>
              <a:t> </a:t>
            </a:r>
            <a:r>
              <a:rPr lang="en-US" dirty="0" err="1"/>
              <a:t>nedenlerle</a:t>
            </a:r>
            <a:r>
              <a:rPr lang="en-US" dirty="0"/>
              <a:t> </a:t>
            </a:r>
            <a:r>
              <a:rPr lang="en-US" dirty="0" err="1"/>
              <a:t>ortaya</a:t>
            </a:r>
            <a:r>
              <a:rPr lang="en-US" dirty="0"/>
              <a:t> </a:t>
            </a:r>
            <a:r>
              <a:rPr lang="en-US" dirty="0" err="1"/>
              <a:t>çıkabileceği</a:t>
            </a:r>
            <a:r>
              <a:rPr lang="en-US" dirty="0"/>
              <a:t> </a:t>
            </a:r>
            <a:r>
              <a:rPr lang="en-US" dirty="0" err="1"/>
              <a:t>gibi</a:t>
            </a:r>
            <a:r>
              <a:rPr lang="en-US" dirty="0"/>
              <a:t> </a:t>
            </a:r>
            <a:r>
              <a:rPr lang="en-US" dirty="0" err="1"/>
              <a:t>yarığa</a:t>
            </a:r>
            <a:r>
              <a:rPr lang="en-US" dirty="0"/>
              <a:t> </a:t>
            </a:r>
            <a:r>
              <a:rPr lang="en-US" dirty="0" err="1"/>
              <a:t>bağlı</a:t>
            </a:r>
            <a:r>
              <a:rPr lang="en-US" dirty="0"/>
              <a:t> </a:t>
            </a:r>
            <a:r>
              <a:rPr lang="en-US" dirty="0" err="1"/>
              <a:t>olmayan</a:t>
            </a:r>
            <a:r>
              <a:rPr lang="en-US" dirty="0"/>
              <a:t>; </a:t>
            </a:r>
            <a:r>
              <a:rPr lang="en-US" dirty="0" err="1"/>
              <a:t>velofarengeal</a:t>
            </a:r>
            <a:r>
              <a:rPr lang="en-US" dirty="0"/>
              <a:t> </a:t>
            </a:r>
            <a:r>
              <a:rPr lang="en-US" dirty="0" err="1"/>
              <a:t>fonksiyonu</a:t>
            </a:r>
            <a:r>
              <a:rPr lang="en-US" dirty="0"/>
              <a:t> </a:t>
            </a:r>
            <a:r>
              <a:rPr lang="en-US" dirty="0" err="1"/>
              <a:t>etkileyen</a:t>
            </a:r>
            <a:r>
              <a:rPr lang="en-US" dirty="0"/>
              <a:t> </a:t>
            </a:r>
            <a:r>
              <a:rPr lang="en-US" dirty="0" err="1"/>
              <a:t>baş-boyun</a:t>
            </a:r>
            <a:r>
              <a:rPr lang="en-US" dirty="0"/>
              <a:t> </a:t>
            </a:r>
            <a:r>
              <a:rPr lang="en-US" dirty="0" err="1"/>
              <a:t>kanserleri</a:t>
            </a:r>
            <a:r>
              <a:rPr lang="en-US" dirty="0"/>
              <a:t>, </a:t>
            </a:r>
            <a:r>
              <a:rPr lang="en-US" dirty="0" err="1"/>
              <a:t>beyin</a:t>
            </a:r>
            <a:r>
              <a:rPr lang="en-US" dirty="0"/>
              <a:t> </a:t>
            </a:r>
            <a:r>
              <a:rPr lang="en-US" dirty="0" err="1"/>
              <a:t>kanaması</a:t>
            </a:r>
            <a:r>
              <a:rPr lang="en-US" dirty="0"/>
              <a:t>, </a:t>
            </a:r>
            <a:r>
              <a:rPr lang="en-US" dirty="0" err="1"/>
              <a:t>geniz</a:t>
            </a:r>
            <a:r>
              <a:rPr lang="en-US" dirty="0"/>
              <a:t> </a:t>
            </a:r>
            <a:r>
              <a:rPr lang="en-US" dirty="0" err="1"/>
              <a:t>eti</a:t>
            </a:r>
            <a:r>
              <a:rPr lang="en-US" dirty="0"/>
              <a:t> </a:t>
            </a:r>
            <a:r>
              <a:rPr lang="en-US" dirty="0" err="1"/>
              <a:t>ameliyatı</a:t>
            </a:r>
            <a:r>
              <a:rPr lang="en-US" dirty="0"/>
              <a:t> </a:t>
            </a:r>
            <a:r>
              <a:rPr lang="en-US" dirty="0" err="1"/>
              <a:t>sonrası</a:t>
            </a:r>
            <a:r>
              <a:rPr lang="en-US" dirty="0"/>
              <a:t>, </a:t>
            </a:r>
            <a:r>
              <a:rPr lang="en-US" dirty="0" err="1"/>
              <a:t>gibi</a:t>
            </a:r>
            <a:r>
              <a:rPr lang="en-US" dirty="0"/>
              <a:t> </a:t>
            </a:r>
            <a:r>
              <a:rPr lang="en-US" dirty="0" err="1"/>
              <a:t>nedenlerle</a:t>
            </a:r>
            <a:r>
              <a:rPr lang="en-US" dirty="0"/>
              <a:t> de </a:t>
            </a:r>
            <a:r>
              <a:rPr lang="en-US" dirty="0" err="1"/>
              <a:t>ortaya</a:t>
            </a:r>
            <a:r>
              <a:rPr lang="en-US" dirty="0"/>
              <a:t> </a:t>
            </a:r>
            <a:r>
              <a:rPr lang="en-US" dirty="0" err="1"/>
              <a:t>çıkabilir</a:t>
            </a:r>
            <a:r>
              <a:rPr lang="en-US" dirty="0"/>
              <a:t>. </a:t>
            </a:r>
            <a:endParaRPr lang="tr-TR" sz="1800" dirty="0"/>
          </a:p>
          <a:p>
            <a:r>
              <a:rPr lang="en-US" dirty="0"/>
              <a:t> </a:t>
            </a:r>
            <a:endParaRPr lang="tr-TR" sz="1800" dirty="0"/>
          </a:p>
          <a:p>
            <a:r>
              <a:rPr lang="en-US" dirty="0" err="1"/>
              <a:t>Velofarengeal</a:t>
            </a:r>
            <a:r>
              <a:rPr lang="en-US" dirty="0"/>
              <a:t> </a:t>
            </a:r>
            <a:r>
              <a:rPr lang="en-US" dirty="0" err="1"/>
              <a:t>fonksiyon</a:t>
            </a:r>
            <a:r>
              <a:rPr lang="en-US" dirty="0"/>
              <a:t> </a:t>
            </a:r>
            <a:r>
              <a:rPr lang="en-US" dirty="0" err="1"/>
              <a:t>bozukluğuna</a:t>
            </a:r>
            <a:r>
              <a:rPr lang="en-US" dirty="0"/>
              <a:t> </a:t>
            </a:r>
            <a:r>
              <a:rPr lang="en-US" dirty="0" err="1"/>
              <a:t>bağlı</a:t>
            </a:r>
            <a:r>
              <a:rPr lang="en-US" dirty="0"/>
              <a:t> </a:t>
            </a:r>
            <a:r>
              <a:rPr lang="en-US" dirty="0" err="1"/>
              <a:t>olarak</a:t>
            </a:r>
            <a:r>
              <a:rPr lang="en-US" dirty="0"/>
              <a:t>;</a:t>
            </a:r>
            <a:endParaRPr lang="tr-TR" sz="1800" dirty="0"/>
          </a:p>
          <a:p>
            <a:r>
              <a:rPr lang="tr-TR" dirty="0"/>
              <a:t> </a:t>
            </a:r>
            <a:endParaRPr lang="tr-TR" sz="1800" dirty="0"/>
          </a:p>
          <a:p>
            <a:pPr lvl="2"/>
            <a:r>
              <a:rPr lang="tr-TR" dirty="0" err="1"/>
              <a:t>Hipernazalite</a:t>
            </a:r>
            <a:endParaRPr lang="tr-TR" sz="1400" dirty="0"/>
          </a:p>
          <a:p>
            <a:pPr lvl="2"/>
            <a:r>
              <a:rPr lang="tr-TR" dirty="0" err="1"/>
              <a:t>Hiponazalite</a:t>
            </a:r>
            <a:endParaRPr lang="tr-TR" sz="1400" dirty="0"/>
          </a:p>
          <a:p>
            <a:pPr lvl="2"/>
            <a:r>
              <a:rPr lang="tr-TR" dirty="0" err="1"/>
              <a:t>Cul</a:t>
            </a:r>
            <a:r>
              <a:rPr lang="tr-TR" dirty="0"/>
              <a:t> de Sac</a:t>
            </a:r>
            <a:endParaRPr lang="tr-TR" sz="1400" dirty="0"/>
          </a:p>
          <a:p>
            <a:pPr lvl="2"/>
            <a:r>
              <a:rPr lang="tr-TR" dirty="0"/>
              <a:t>Karma rezonans</a:t>
            </a:r>
            <a:endParaRPr lang="tr-TR" sz="1400" dirty="0"/>
          </a:p>
          <a:p>
            <a:pPr lvl="2"/>
            <a:r>
              <a:rPr lang="tr-TR" dirty="0"/>
              <a:t>Nazal Emisyon görülebilir</a:t>
            </a:r>
            <a:endParaRPr lang="tr-TR" sz="1400" dirty="0"/>
          </a:p>
          <a:p>
            <a:pPr lvl="2"/>
            <a:r>
              <a:rPr lang="en-US" dirty="0" err="1"/>
              <a:t>Foneme</a:t>
            </a:r>
            <a:r>
              <a:rPr lang="en-US" dirty="0"/>
              <a:t> </a:t>
            </a:r>
            <a:r>
              <a:rPr lang="en-US" dirty="0" err="1"/>
              <a:t>Spesifik</a:t>
            </a:r>
            <a:r>
              <a:rPr lang="en-US" dirty="0"/>
              <a:t> </a:t>
            </a:r>
            <a:r>
              <a:rPr lang="en-US" dirty="0" err="1"/>
              <a:t>Nazal</a:t>
            </a:r>
            <a:r>
              <a:rPr lang="en-US" dirty="0"/>
              <a:t> </a:t>
            </a:r>
            <a:r>
              <a:rPr lang="en-US" dirty="0" err="1" smtClean="0"/>
              <a:t>Emisyon</a:t>
            </a:r>
            <a:r>
              <a:rPr lang="tr-TR" dirty="0"/>
              <a:t> </a:t>
            </a:r>
            <a:endParaRPr lang="tr-TR" sz="1800" dirty="0"/>
          </a:p>
          <a:p>
            <a:endParaRPr lang="tr-TR" dirty="0"/>
          </a:p>
        </p:txBody>
      </p:sp>
    </p:spTree>
    <p:extLst>
      <p:ext uri="{BB962C8B-B14F-4D97-AF65-F5344CB8AC3E}">
        <p14:creationId xmlns:p14="http://schemas.microsoft.com/office/powerpoint/2010/main" val="3197493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4387" y="133564"/>
            <a:ext cx="11189413" cy="6043399"/>
          </a:xfrm>
        </p:spPr>
        <p:txBody>
          <a:bodyPr>
            <a:normAutofit fontScale="92500" lnSpcReduction="20000"/>
          </a:bodyPr>
          <a:lstStyle/>
          <a:p>
            <a:pPr lvl="0"/>
            <a:r>
              <a:rPr lang="en-US" b="1" dirty="0" err="1" smtClean="0"/>
              <a:t>Hipernazalite</a:t>
            </a:r>
            <a:endParaRPr lang="tr-TR" dirty="0" smtClean="0"/>
          </a:p>
          <a:p>
            <a:pPr lvl="0"/>
            <a:r>
              <a:rPr lang="en-US" dirty="0" err="1" smtClean="0"/>
              <a:t>Velofarengeal</a:t>
            </a:r>
            <a:r>
              <a:rPr lang="en-US" dirty="0" smtClean="0"/>
              <a:t> </a:t>
            </a:r>
            <a:r>
              <a:rPr lang="en-US" dirty="0" err="1" smtClean="0"/>
              <a:t>fonksiyon</a:t>
            </a:r>
            <a:r>
              <a:rPr lang="en-US" dirty="0" smtClean="0"/>
              <a:t> </a:t>
            </a:r>
            <a:r>
              <a:rPr lang="en-US" dirty="0" err="1" smtClean="0"/>
              <a:t>bozukluğuna</a:t>
            </a:r>
            <a:r>
              <a:rPr lang="en-US" dirty="0" smtClean="0"/>
              <a:t> </a:t>
            </a:r>
            <a:r>
              <a:rPr lang="en-US" dirty="0" err="1" smtClean="0"/>
              <a:t>bağlı</a:t>
            </a:r>
            <a:r>
              <a:rPr lang="en-US" dirty="0" smtClean="0"/>
              <a:t> </a:t>
            </a:r>
            <a:r>
              <a:rPr lang="en-US" dirty="0" err="1" smtClean="0"/>
              <a:t>olarak</a:t>
            </a:r>
            <a:r>
              <a:rPr lang="en-US" dirty="0" smtClean="0"/>
              <a:t> </a:t>
            </a:r>
            <a:r>
              <a:rPr lang="en-US" dirty="0" err="1" smtClean="0"/>
              <a:t>konuşma</a:t>
            </a:r>
            <a:r>
              <a:rPr lang="en-US" dirty="0" smtClean="0"/>
              <a:t> </a:t>
            </a:r>
            <a:r>
              <a:rPr lang="en-US" dirty="0" err="1" smtClean="0"/>
              <a:t>sırasında</a:t>
            </a:r>
            <a:r>
              <a:rPr lang="en-US" dirty="0" smtClean="0"/>
              <a:t> </a:t>
            </a:r>
            <a:r>
              <a:rPr lang="en-US" dirty="0" err="1" smtClean="0"/>
              <a:t>ağızdan</a:t>
            </a:r>
            <a:r>
              <a:rPr lang="en-US" dirty="0" smtClean="0"/>
              <a:t> </a:t>
            </a:r>
            <a:r>
              <a:rPr lang="en-US" dirty="0" err="1" smtClean="0"/>
              <a:t>söylenmesi</a:t>
            </a:r>
            <a:r>
              <a:rPr lang="en-US" dirty="0" smtClean="0"/>
              <a:t> </a:t>
            </a:r>
            <a:r>
              <a:rPr lang="en-US" dirty="0" err="1" smtClean="0"/>
              <a:t>gereken</a:t>
            </a:r>
            <a:r>
              <a:rPr lang="en-US" dirty="0" smtClean="0"/>
              <a:t> </a:t>
            </a:r>
            <a:r>
              <a:rPr lang="en-US" dirty="0" err="1" smtClean="0"/>
              <a:t>ünlü</a:t>
            </a:r>
            <a:r>
              <a:rPr lang="en-US" dirty="0" smtClean="0"/>
              <a:t> </a:t>
            </a:r>
            <a:r>
              <a:rPr lang="en-US" dirty="0" err="1" smtClean="0"/>
              <a:t>ve</a:t>
            </a:r>
            <a:r>
              <a:rPr lang="en-US" dirty="0" smtClean="0"/>
              <a:t> </a:t>
            </a:r>
            <a:r>
              <a:rPr lang="en-US" dirty="0" err="1" smtClean="0"/>
              <a:t>titreşimli</a:t>
            </a:r>
            <a:r>
              <a:rPr lang="en-US" dirty="0" smtClean="0"/>
              <a:t> </a:t>
            </a:r>
            <a:r>
              <a:rPr lang="en-US" dirty="0" err="1" smtClean="0"/>
              <a:t>ünsüz</a:t>
            </a:r>
            <a:r>
              <a:rPr lang="en-US" dirty="0" smtClean="0"/>
              <a:t> </a:t>
            </a:r>
            <a:r>
              <a:rPr lang="en-US" dirty="0" err="1" smtClean="0"/>
              <a:t>seslerin</a:t>
            </a:r>
            <a:r>
              <a:rPr lang="en-US" dirty="0" smtClean="0"/>
              <a:t> </a:t>
            </a:r>
            <a:r>
              <a:rPr lang="en-US" dirty="0" err="1" smtClean="0"/>
              <a:t>burundan</a:t>
            </a:r>
            <a:r>
              <a:rPr lang="en-US" dirty="0" smtClean="0"/>
              <a:t> </a:t>
            </a:r>
            <a:r>
              <a:rPr lang="en-US" dirty="0" err="1" smtClean="0"/>
              <a:t>söylenmesi</a:t>
            </a:r>
            <a:endParaRPr lang="tr-TR" dirty="0" smtClean="0"/>
          </a:p>
          <a:p>
            <a:r>
              <a:rPr lang="tr-TR" dirty="0" smtClean="0"/>
              <a:t> </a:t>
            </a:r>
          </a:p>
          <a:p>
            <a:pPr lvl="0"/>
            <a:r>
              <a:rPr lang="en-US" b="1" dirty="0" err="1" smtClean="0"/>
              <a:t>Hiponazalite</a:t>
            </a:r>
            <a:endParaRPr lang="tr-TR" dirty="0" smtClean="0"/>
          </a:p>
          <a:p>
            <a:pPr lvl="0"/>
            <a:r>
              <a:rPr lang="en-US" dirty="0" err="1" smtClean="0"/>
              <a:t>Burundan</a:t>
            </a:r>
            <a:r>
              <a:rPr lang="en-US" dirty="0" smtClean="0"/>
              <a:t> </a:t>
            </a:r>
            <a:r>
              <a:rPr lang="en-US" dirty="0" err="1" smtClean="0"/>
              <a:t>üretimesi</a:t>
            </a:r>
            <a:r>
              <a:rPr lang="en-US" dirty="0" smtClean="0"/>
              <a:t> </a:t>
            </a:r>
            <a:r>
              <a:rPr lang="en-US" dirty="0" err="1" smtClean="0"/>
              <a:t>gereken</a:t>
            </a:r>
            <a:r>
              <a:rPr lang="en-US" dirty="0" smtClean="0"/>
              <a:t> /m/ </a:t>
            </a:r>
            <a:r>
              <a:rPr lang="en-US" dirty="0" err="1" smtClean="0"/>
              <a:t>ve</a:t>
            </a:r>
            <a:r>
              <a:rPr lang="en-US" dirty="0" smtClean="0"/>
              <a:t> /n/ </a:t>
            </a:r>
            <a:r>
              <a:rPr lang="en-US" dirty="0" err="1" smtClean="0"/>
              <a:t>seslerinin</a:t>
            </a:r>
            <a:r>
              <a:rPr lang="en-US" dirty="0" smtClean="0"/>
              <a:t>, </a:t>
            </a:r>
            <a:r>
              <a:rPr lang="en-US" dirty="0" err="1" smtClean="0"/>
              <a:t>ağızdan</a:t>
            </a:r>
            <a:r>
              <a:rPr lang="en-US" dirty="0" smtClean="0"/>
              <a:t> </a:t>
            </a:r>
            <a:r>
              <a:rPr lang="en-US" dirty="0" err="1" smtClean="0"/>
              <a:t>söylenmesidir</a:t>
            </a:r>
            <a:r>
              <a:rPr lang="en-US" dirty="0" smtClean="0"/>
              <a:t>. </a:t>
            </a:r>
            <a:endParaRPr lang="tr-TR" dirty="0" smtClean="0"/>
          </a:p>
          <a:p>
            <a:pPr lvl="0"/>
            <a:r>
              <a:rPr lang="en-US" b="1" dirty="0" err="1" smtClean="0"/>
              <a:t>Cul</a:t>
            </a:r>
            <a:r>
              <a:rPr lang="en-US" b="1" dirty="0" smtClean="0"/>
              <a:t> de Sac (</a:t>
            </a:r>
            <a:r>
              <a:rPr lang="en-US" b="1" dirty="0" err="1" smtClean="0"/>
              <a:t>Çıkmaz</a:t>
            </a:r>
            <a:r>
              <a:rPr lang="en-US" b="1" dirty="0" smtClean="0"/>
              <a:t> </a:t>
            </a:r>
            <a:r>
              <a:rPr lang="en-US" b="1" dirty="0" err="1" smtClean="0"/>
              <a:t>sokak</a:t>
            </a:r>
            <a:r>
              <a:rPr lang="en-US" b="1" dirty="0" smtClean="0"/>
              <a:t>)</a:t>
            </a:r>
            <a:endParaRPr lang="tr-TR" dirty="0" smtClean="0"/>
          </a:p>
          <a:p>
            <a:pPr lvl="0"/>
            <a:r>
              <a:rPr lang="en-US" dirty="0" err="1" smtClean="0"/>
              <a:t>ses</a:t>
            </a:r>
            <a:r>
              <a:rPr lang="en-US" dirty="0" smtClean="0"/>
              <a:t> </a:t>
            </a:r>
            <a:r>
              <a:rPr lang="en-US" dirty="0" err="1" smtClean="0"/>
              <a:t>enerjisinin</a:t>
            </a:r>
            <a:r>
              <a:rPr lang="en-US" dirty="0" smtClean="0"/>
              <a:t>, </a:t>
            </a:r>
            <a:r>
              <a:rPr lang="en-US" dirty="0" err="1" smtClean="0"/>
              <a:t>ağız</a:t>
            </a:r>
            <a:r>
              <a:rPr lang="en-US" dirty="0" smtClean="0"/>
              <a:t> </a:t>
            </a:r>
            <a:r>
              <a:rPr lang="en-US" dirty="0" err="1" smtClean="0"/>
              <a:t>ve</a:t>
            </a:r>
            <a:r>
              <a:rPr lang="en-US" dirty="0" smtClean="0"/>
              <a:t>/</a:t>
            </a:r>
            <a:r>
              <a:rPr lang="en-US" dirty="0" err="1" smtClean="0"/>
              <a:t>veya</a:t>
            </a:r>
            <a:r>
              <a:rPr lang="en-US" dirty="0" smtClean="0"/>
              <a:t> </a:t>
            </a:r>
            <a:r>
              <a:rPr lang="en-US" dirty="0" err="1" smtClean="0"/>
              <a:t>burun</a:t>
            </a:r>
            <a:r>
              <a:rPr lang="en-US" dirty="0" smtClean="0"/>
              <a:t> </a:t>
            </a:r>
            <a:r>
              <a:rPr lang="en-US" dirty="0" err="1" smtClean="0"/>
              <a:t>boşluğundan</a:t>
            </a:r>
            <a:r>
              <a:rPr lang="en-US" dirty="0" smtClean="0"/>
              <a:t> </a:t>
            </a:r>
            <a:r>
              <a:rPr lang="en-US" dirty="0" err="1" smtClean="0"/>
              <a:t>dışarı</a:t>
            </a:r>
            <a:r>
              <a:rPr lang="en-US" dirty="0" smtClean="0"/>
              <a:t> </a:t>
            </a:r>
            <a:r>
              <a:rPr lang="en-US" dirty="0" err="1" smtClean="0"/>
              <a:t>çıkamamasıdır</a:t>
            </a:r>
            <a:r>
              <a:rPr lang="en-US" dirty="0" smtClean="0"/>
              <a:t>. </a:t>
            </a:r>
            <a:r>
              <a:rPr lang="en-US" dirty="0" err="1" smtClean="0"/>
              <a:t>Örneğin</a:t>
            </a:r>
            <a:r>
              <a:rPr lang="en-US" dirty="0" smtClean="0"/>
              <a:t>, </a:t>
            </a:r>
            <a:r>
              <a:rPr lang="en-US" dirty="0" err="1" smtClean="0"/>
              <a:t>aşırı</a:t>
            </a:r>
            <a:r>
              <a:rPr lang="en-US" dirty="0" smtClean="0"/>
              <a:t> </a:t>
            </a:r>
            <a:r>
              <a:rPr lang="en-US" dirty="0" err="1" smtClean="0"/>
              <a:t>büyük</a:t>
            </a:r>
            <a:r>
              <a:rPr lang="en-US" dirty="0" smtClean="0"/>
              <a:t> </a:t>
            </a:r>
            <a:r>
              <a:rPr lang="en-US" dirty="0" err="1" smtClean="0"/>
              <a:t>bademcikler</a:t>
            </a:r>
            <a:r>
              <a:rPr lang="en-US" dirty="0" smtClean="0"/>
              <a:t>, </a:t>
            </a:r>
            <a:r>
              <a:rPr lang="en-US" dirty="0" err="1" smtClean="0"/>
              <a:t>ses</a:t>
            </a:r>
            <a:r>
              <a:rPr lang="en-US" dirty="0" smtClean="0"/>
              <a:t> </a:t>
            </a:r>
            <a:r>
              <a:rPr lang="en-US" dirty="0" err="1" smtClean="0"/>
              <a:t>enerjisinin</a:t>
            </a:r>
            <a:r>
              <a:rPr lang="en-US" dirty="0" smtClean="0"/>
              <a:t> </a:t>
            </a:r>
            <a:r>
              <a:rPr lang="en-US" dirty="0" err="1" smtClean="0"/>
              <a:t>ağız</a:t>
            </a:r>
            <a:r>
              <a:rPr lang="en-US" dirty="0" smtClean="0"/>
              <a:t> </a:t>
            </a:r>
            <a:r>
              <a:rPr lang="en-US" dirty="0" err="1" smtClean="0"/>
              <a:t>ve</a:t>
            </a:r>
            <a:r>
              <a:rPr lang="en-US" dirty="0" smtClean="0"/>
              <a:t>/</a:t>
            </a:r>
            <a:r>
              <a:rPr lang="en-US" dirty="0" err="1" smtClean="0"/>
              <a:t>veya</a:t>
            </a:r>
            <a:r>
              <a:rPr lang="en-US" dirty="0" smtClean="0"/>
              <a:t> </a:t>
            </a:r>
            <a:r>
              <a:rPr lang="en-US" dirty="0" err="1" smtClean="0"/>
              <a:t>burun</a:t>
            </a:r>
            <a:r>
              <a:rPr lang="en-US" dirty="0" smtClean="0"/>
              <a:t> </a:t>
            </a:r>
            <a:r>
              <a:rPr lang="en-US" dirty="0" err="1" smtClean="0"/>
              <a:t>boşluğuna</a:t>
            </a:r>
            <a:r>
              <a:rPr lang="en-US" dirty="0" smtClean="0"/>
              <a:t> </a:t>
            </a:r>
            <a:r>
              <a:rPr lang="en-US" dirty="0" err="1" smtClean="0"/>
              <a:t>ilerlemesini</a:t>
            </a:r>
            <a:r>
              <a:rPr lang="en-US" dirty="0" smtClean="0"/>
              <a:t> </a:t>
            </a:r>
            <a:r>
              <a:rPr lang="en-US" dirty="0" err="1" smtClean="0"/>
              <a:t>engelleyerek</a:t>
            </a:r>
            <a:r>
              <a:rPr lang="en-US" dirty="0" smtClean="0"/>
              <a:t> </a:t>
            </a:r>
            <a:r>
              <a:rPr lang="en-US" dirty="0" err="1" smtClean="0"/>
              <a:t>hava</a:t>
            </a:r>
            <a:r>
              <a:rPr lang="en-US" dirty="0" smtClean="0"/>
              <a:t> </a:t>
            </a:r>
            <a:r>
              <a:rPr lang="en-US" dirty="0" err="1" smtClean="0"/>
              <a:t>akımının</a:t>
            </a:r>
            <a:r>
              <a:rPr lang="en-US" dirty="0" smtClean="0"/>
              <a:t> </a:t>
            </a:r>
            <a:r>
              <a:rPr lang="en-US" dirty="0" err="1" smtClean="0"/>
              <a:t>yutakta</a:t>
            </a:r>
            <a:r>
              <a:rPr lang="en-US" dirty="0" smtClean="0"/>
              <a:t> (</a:t>
            </a:r>
            <a:r>
              <a:rPr lang="en-US" dirty="0" err="1" smtClean="0"/>
              <a:t>farinkste</a:t>
            </a:r>
            <a:r>
              <a:rPr lang="en-US" dirty="0" smtClean="0"/>
              <a:t>) </a:t>
            </a:r>
            <a:r>
              <a:rPr lang="en-US" dirty="0" err="1" smtClean="0"/>
              <a:t>hapsolmasına</a:t>
            </a:r>
            <a:r>
              <a:rPr lang="en-US" dirty="0" smtClean="0"/>
              <a:t> </a:t>
            </a:r>
            <a:r>
              <a:rPr lang="en-US" dirty="0" err="1" smtClean="0"/>
              <a:t>neden</a:t>
            </a:r>
            <a:r>
              <a:rPr lang="en-US" dirty="0" smtClean="0"/>
              <a:t> </a:t>
            </a:r>
            <a:r>
              <a:rPr lang="en-US" dirty="0" err="1" smtClean="0"/>
              <a:t>olabilir</a:t>
            </a:r>
            <a:r>
              <a:rPr lang="en-US" dirty="0" smtClean="0"/>
              <a:t> </a:t>
            </a:r>
            <a:endParaRPr lang="tr-TR" dirty="0" smtClean="0"/>
          </a:p>
          <a:p>
            <a:pPr lvl="0"/>
            <a:r>
              <a:rPr lang="en-US" b="1" dirty="0" err="1" smtClean="0"/>
              <a:t>Mikst</a:t>
            </a:r>
            <a:r>
              <a:rPr lang="en-US" b="1" dirty="0" smtClean="0"/>
              <a:t> </a:t>
            </a:r>
            <a:r>
              <a:rPr lang="en-US" b="1" dirty="0" err="1" smtClean="0"/>
              <a:t>Nazalite</a:t>
            </a:r>
            <a:r>
              <a:rPr lang="en-US" b="1" dirty="0" smtClean="0"/>
              <a:t> (Karma)</a:t>
            </a:r>
            <a:endParaRPr lang="tr-TR" dirty="0" smtClean="0"/>
          </a:p>
          <a:p>
            <a:pPr lvl="0"/>
            <a:r>
              <a:rPr lang="en-US" dirty="0" err="1" smtClean="0"/>
              <a:t>Hipernazalite</a:t>
            </a:r>
            <a:r>
              <a:rPr lang="en-US" dirty="0" smtClean="0"/>
              <a:t>, </a:t>
            </a:r>
            <a:r>
              <a:rPr lang="en-US" dirty="0" err="1" smtClean="0"/>
              <a:t>hiponazalite</a:t>
            </a:r>
            <a:r>
              <a:rPr lang="en-US" dirty="0" smtClean="0"/>
              <a:t> </a:t>
            </a:r>
            <a:r>
              <a:rPr lang="en-US" dirty="0" err="1" smtClean="0"/>
              <a:t>ve</a:t>
            </a:r>
            <a:r>
              <a:rPr lang="en-US" dirty="0" smtClean="0"/>
              <a:t> cul-de-sac </a:t>
            </a:r>
            <a:r>
              <a:rPr lang="en-US" dirty="0" err="1" smtClean="0"/>
              <a:t>rezonansın</a:t>
            </a:r>
            <a:r>
              <a:rPr lang="en-US" dirty="0" smtClean="0"/>
              <a:t> </a:t>
            </a:r>
            <a:r>
              <a:rPr lang="en-US" dirty="0" err="1" smtClean="0"/>
              <a:t>birlikte</a:t>
            </a:r>
            <a:r>
              <a:rPr lang="en-US" dirty="0" smtClean="0"/>
              <a:t> </a:t>
            </a:r>
            <a:r>
              <a:rPr lang="en-US" dirty="0" err="1" smtClean="0"/>
              <a:t>görülmesi</a:t>
            </a:r>
            <a:r>
              <a:rPr lang="en-US" dirty="0" smtClean="0"/>
              <a:t> </a:t>
            </a:r>
            <a:r>
              <a:rPr lang="en-US" dirty="0" err="1" smtClean="0"/>
              <a:t>ile</a:t>
            </a:r>
            <a:r>
              <a:rPr lang="en-US" dirty="0" smtClean="0"/>
              <a:t> </a:t>
            </a:r>
            <a:r>
              <a:rPr lang="en-US" dirty="0" err="1" smtClean="0"/>
              <a:t>ortaya</a:t>
            </a:r>
            <a:r>
              <a:rPr lang="en-US" dirty="0" smtClean="0"/>
              <a:t> </a:t>
            </a:r>
            <a:r>
              <a:rPr lang="en-US" dirty="0" err="1" smtClean="0"/>
              <a:t>çıkar</a:t>
            </a:r>
            <a:r>
              <a:rPr lang="en-US" dirty="0" smtClean="0"/>
              <a:t>. Her ne </a:t>
            </a:r>
            <a:r>
              <a:rPr lang="en-US" dirty="0" err="1" smtClean="0"/>
              <a:t>kadar</a:t>
            </a:r>
            <a:r>
              <a:rPr lang="en-US" dirty="0" smtClean="0"/>
              <a:t>, </a:t>
            </a:r>
            <a:r>
              <a:rPr lang="en-US" dirty="0" err="1" smtClean="0"/>
              <a:t>hipernazalite</a:t>
            </a:r>
            <a:r>
              <a:rPr lang="en-US" dirty="0" smtClean="0"/>
              <a:t> </a:t>
            </a:r>
            <a:r>
              <a:rPr lang="en-US" dirty="0" err="1" smtClean="0"/>
              <a:t>ve</a:t>
            </a:r>
            <a:r>
              <a:rPr lang="en-US" dirty="0" smtClean="0"/>
              <a:t> </a:t>
            </a:r>
            <a:r>
              <a:rPr lang="en-US" dirty="0" err="1" smtClean="0"/>
              <a:t>hiponazalite</a:t>
            </a:r>
            <a:r>
              <a:rPr lang="en-US" dirty="0" smtClean="0"/>
              <a:t> </a:t>
            </a:r>
            <a:r>
              <a:rPr lang="en-US" dirty="0" err="1" smtClean="0"/>
              <a:t>es</a:t>
            </a:r>
            <a:r>
              <a:rPr lang="en-US" dirty="0" smtClean="0"/>
              <a:t>̧ </a:t>
            </a:r>
            <a:r>
              <a:rPr lang="en-US" dirty="0" err="1" smtClean="0"/>
              <a:t>zamanlı</a:t>
            </a:r>
            <a:r>
              <a:rPr lang="en-US" dirty="0" smtClean="0"/>
              <a:t> </a:t>
            </a:r>
            <a:r>
              <a:rPr lang="en-US" dirty="0" err="1" smtClean="0"/>
              <a:t>olarak</a:t>
            </a:r>
            <a:r>
              <a:rPr lang="en-US" dirty="0" smtClean="0"/>
              <a:t> </a:t>
            </a:r>
            <a:r>
              <a:rPr lang="en-US" dirty="0" err="1" smtClean="0"/>
              <a:t>görülmese</a:t>
            </a:r>
            <a:r>
              <a:rPr lang="en-US" dirty="0" smtClean="0"/>
              <a:t> de </a:t>
            </a:r>
            <a:r>
              <a:rPr lang="en-US" dirty="0" err="1" smtClean="0"/>
              <a:t>konuşma</a:t>
            </a:r>
            <a:r>
              <a:rPr lang="en-US" dirty="0" smtClean="0"/>
              <a:t> </a:t>
            </a:r>
            <a:r>
              <a:rPr lang="en-US" dirty="0" err="1" smtClean="0"/>
              <a:t>sırasında</a:t>
            </a:r>
            <a:r>
              <a:rPr lang="en-US" dirty="0" smtClean="0"/>
              <a:t> </a:t>
            </a:r>
            <a:r>
              <a:rPr lang="en-US" dirty="0" err="1" smtClean="0"/>
              <a:t>farklı</a:t>
            </a:r>
            <a:r>
              <a:rPr lang="en-US" dirty="0" smtClean="0"/>
              <a:t> </a:t>
            </a:r>
            <a:r>
              <a:rPr lang="en-US" dirty="0" err="1" smtClean="0"/>
              <a:t>zamanlarda</a:t>
            </a:r>
            <a:r>
              <a:rPr lang="en-US" dirty="0" smtClean="0"/>
              <a:t> </a:t>
            </a:r>
            <a:r>
              <a:rPr lang="en-US" dirty="0" err="1" smtClean="0"/>
              <a:t>gözlenebilir.konuşma</a:t>
            </a:r>
            <a:r>
              <a:rPr lang="en-US" dirty="0" smtClean="0"/>
              <a:t> </a:t>
            </a:r>
            <a:r>
              <a:rPr lang="en-US" dirty="0" err="1" smtClean="0"/>
              <a:t>apraksisi</a:t>
            </a:r>
            <a:r>
              <a:rPr lang="en-US" dirty="0" smtClean="0"/>
              <a:t> </a:t>
            </a:r>
            <a:r>
              <a:rPr lang="en-US" dirty="0" err="1" smtClean="0"/>
              <a:t>olan</a:t>
            </a:r>
            <a:r>
              <a:rPr lang="en-US" dirty="0" smtClean="0"/>
              <a:t> </a:t>
            </a:r>
            <a:r>
              <a:rPr lang="en-US" dirty="0" err="1" smtClean="0"/>
              <a:t>bireylerde</a:t>
            </a:r>
            <a:r>
              <a:rPr lang="en-US" dirty="0" smtClean="0"/>
              <a:t> </a:t>
            </a:r>
            <a:r>
              <a:rPr lang="en-US" dirty="0" err="1" smtClean="0"/>
              <a:t>sık</a:t>
            </a:r>
            <a:r>
              <a:rPr lang="en-US" dirty="0" smtClean="0"/>
              <a:t> </a:t>
            </a:r>
            <a:r>
              <a:rPr lang="en-US" dirty="0" err="1" smtClean="0"/>
              <a:t>görülen</a:t>
            </a:r>
            <a:r>
              <a:rPr lang="en-US" dirty="0" smtClean="0"/>
              <a:t> </a:t>
            </a:r>
            <a:r>
              <a:rPr lang="en-US" dirty="0" err="1" smtClean="0"/>
              <a:t>bir</a:t>
            </a:r>
            <a:r>
              <a:rPr lang="en-US" dirty="0" smtClean="0"/>
              <a:t> </a:t>
            </a:r>
            <a:r>
              <a:rPr lang="en-US" dirty="0" err="1" smtClean="0"/>
              <a:t>durumdur</a:t>
            </a:r>
            <a:r>
              <a:rPr lang="en-US" dirty="0" smtClean="0"/>
              <a:t> </a:t>
            </a:r>
            <a:endParaRPr lang="tr-TR" dirty="0" smtClean="0"/>
          </a:p>
          <a:p>
            <a:pPr lvl="0"/>
            <a:r>
              <a:rPr lang="en-US" b="1" dirty="0" err="1" smtClean="0"/>
              <a:t>Nazal</a:t>
            </a:r>
            <a:r>
              <a:rPr lang="en-US" b="1" dirty="0" smtClean="0"/>
              <a:t> </a:t>
            </a:r>
            <a:r>
              <a:rPr lang="en-US" b="1" dirty="0" err="1" smtClean="0"/>
              <a:t>Emisyon</a:t>
            </a:r>
            <a:endParaRPr lang="tr-TR" dirty="0" smtClean="0"/>
          </a:p>
          <a:p>
            <a:pPr lvl="0"/>
            <a:r>
              <a:rPr lang="en-US" dirty="0" err="1" smtClean="0"/>
              <a:t>vokal</a:t>
            </a:r>
            <a:r>
              <a:rPr lang="en-US" dirty="0" smtClean="0"/>
              <a:t> </a:t>
            </a:r>
            <a:r>
              <a:rPr lang="en-US" dirty="0" err="1" smtClean="0"/>
              <a:t>yolda</a:t>
            </a:r>
            <a:r>
              <a:rPr lang="en-US" dirty="0" smtClean="0"/>
              <a:t> </a:t>
            </a:r>
            <a:r>
              <a:rPr lang="en-US" dirty="0" err="1" smtClean="0"/>
              <a:t>bir</a:t>
            </a:r>
            <a:r>
              <a:rPr lang="en-US" dirty="0" smtClean="0"/>
              <a:t> </a:t>
            </a:r>
            <a:r>
              <a:rPr lang="en-US" dirty="0" err="1" smtClean="0"/>
              <a:t>kaçak</a:t>
            </a:r>
            <a:r>
              <a:rPr lang="en-US" dirty="0" smtClean="0"/>
              <a:t> (</a:t>
            </a:r>
            <a:r>
              <a:rPr lang="en-US" dirty="0" err="1" smtClean="0"/>
              <a:t>velofarengeal</a:t>
            </a:r>
            <a:r>
              <a:rPr lang="en-US" dirty="0" smtClean="0"/>
              <a:t> </a:t>
            </a:r>
            <a:r>
              <a:rPr lang="en-US" dirty="0" err="1" smtClean="0"/>
              <a:t>fonksiyon</a:t>
            </a:r>
            <a:r>
              <a:rPr lang="en-US" dirty="0" smtClean="0"/>
              <a:t> </a:t>
            </a:r>
            <a:r>
              <a:rPr lang="en-US" dirty="0" err="1" smtClean="0"/>
              <a:t>bozukluğu</a:t>
            </a:r>
            <a:r>
              <a:rPr lang="en-US" dirty="0" smtClean="0"/>
              <a:t> </a:t>
            </a:r>
            <a:r>
              <a:rPr lang="en-US" dirty="0" err="1" smtClean="0"/>
              <a:t>veya</a:t>
            </a:r>
            <a:r>
              <a:rPr lang="en-US" dirty="0" smtClean="0"/>
              <a:t> </a:t>
            </a:r>
            <a:r>
              <a:rPr lang="en-US" dirty="0" err="1" smtClean="0"/>
              <a:t>damakta</a:t>
            </a:r>
            <a:r>
              <a:rPr lang="en-US" dirty="0" smtClean="0"/>
              <a:t> </a:t>
            </a:r>
            <a:r>
              <a:rPr lang="en-US" dirty="0" err="1" smtClean="0"/>
              <a:t>delik</a:t>
            </a:r>
            <a:r>
              <a:rPr lang="en-US" dirty="0" smtClean="0"/>
              <a:t> </a:t>
            </a:r>
            <a:r>
              <a:rPr lang="en-US" dirty="0" err="1" smtClean="0"/>
              <a:t>olması</a:t>
            </a:r>
            <a:r>
              <a:rPr lang="en-US" dirty="0" smtClean="0"/>
              <a:t>), </a:t>
            </a:r>
            <a:r>
              <a:rPr lang="en-US" dirty="0" err="1" smtClean="0"/>
              <a:t>ünsüz</a:t>
            </a:r>
            <a:r>
              <a:rPr lang="en-US" dirty="0" smtClean="0"/>
              <a:t> </a:t>
            </a:r>
            <a:r>
              <a:rPr lang="en-US" dirty="0" err="1" smtClean="0"/>
              <a:t>seslerin</a:t>
            </a:r>
            <a:r>
              <a:rPr lang="en-US" dirty="0" smtClean="0"/>
              <a:t> </a:t>
            </a:r>
            <a:r>
              <a:rPr lang="en-US" dirty="0" err="1" smtClean="0"/>
              <a:t>üretilmesi</a:t>
            </a:r>
            <a:r>
              <a:rPr lang="en-US" dirty="0" smtClean="0"/>
              <a:t> </a:t>
            </a:r>
            <a:r>
              <a:rPr lang="en-US" dirty="0" err="1" smtClean="0"/>
              <a:t>için</a:t>
            </a:r>
            <a:r>
              <a:rPr lang="en-US" dirty="0" smtClean="0"/>
              <a:t> </a:t>
            </a:r>
            <a:r>
              <a:rPr lang="en-US" dirty="0" err="1" smtClean="0"/>
              <a:t>ağıziçi</a:t>
            </a:r>
            <a:r>
              <a:rPr lang="en-US" dirty="0" smtClean="0"/>
              <a:t> </a:t>
            </a:r>
            <a:r>
              <a:rPr lang="en-US" dirty="0" err="1" smtClean="0"/>
              <a:t>hava</a:t>
            </a:r>
            <a:r>
              <a:rPr lang="en-US" dirty="0" smtClean="0"/>
              <a:t> </a:t>
            </a:r>
            <a:r>
              <a:rPr lang="en-US" dirty="0" err="1" smtClean="0"/>
              <a:t>basıncının</a:t>
            </a:r>
            <a:r>
              <a:rPr lang="en-US" dirty="0" smtClean="0"/>
              <a:t> </a:t>
            </a:r>
            <a:r>
              <a:rPr lang="en-US" dirty="0" err="1" smtClean="0"/>
              <a:t>oluşturulmaya</a:t>
            </a:r>
            <a:r>
              <a:rPr lang="en-US" dirty="0" smtClean="0"/>
              <a:t> </a:t>
            </a:r>
            <a:r>
              <a:rPr lang="en-US" dirty="0" err="1" smtClean="0"/>
              <a:t>çalışıldığı</a:t>
            </a:r>
            <a:r>
              <a:rPr lang="en-US" dirty="0" smtClean="0"/>
              <a:t> </a:t>
            </a:r>
            <a:r>
              <a:rPr lang="en-US" dirty="0" err="1" smtClean="0"/>
              <a:t>sırada</a:t>
            </a:r>
            <a:r>
              <a:rPr lang="en-US" dirty="0" smtClean="0"/>
              <a:t> </a:t>
            </a:r>
            <a:r>
              <a:rPr lang="en-US" dirty="0" err="1" smtClean="0"/>
              <a:t>meydana</a:t>
            </a:r>
            <a:r>
              <a:rPr lang="en-US" dirty="0" smtClean="0"/>
              <a:t> </a:t>
            </a:r>
            <a:r>
              <a:rPr lang="en-US" dirty="0" err="1" smtClean="0"/>
              <a:t>gelir</a:t>
            </a:r>
            <a:r>
              <a:rPr lang="en-US" dirty="0" smtClean="0"/>
              <a:t> </a:t>
            </a:r>
            <a:endParaRPr lang="tr-TR" dirty="0" smtClean="0"/>
          </a:p>
          <a:p>
            <a:pPr lvl="0"/>
            <a:r>
              <a:rPr lang="en-US" b="1" dirty="0" err="1" smtClean="0"/>
              <a:t>Foneme</a:t>
            </a:r>
            <a:r>
              <a:rPr lang="en-US" b="1" dirty="0" smtClean="0"/>
              <a:t> </a:t>
            </a:r>
            <a:r>
              <a:rPr lang="en-US" b="1" dirty="0" err="1" smtClean="0"/>
              <a:t>Spesifik</a:t>
            </a:r>
            <a:r>
              <a:rPr lang="en-US" b="1" dirty="0" smtClean="0"/>
              <a:t> </a:t>
            </a:r>
            <a:r>
              <a:rPr lang="en-US" b="1" dirty="0" err="1" smtClean="0"/>
              <a:t>Nazal</a:t>
            </a:r>
            <a:r>
              <a:rPr lang="en-US" b="1" dirty="0" smtClean="0"/>
              <a:t> </a:t>
            </a:r>
            <a:r>
              <a:rPr lang="en-US" b="1" dirty="0" err="1" smtClean="0"/>
              <a:t>Emisyon</a:t>
            </a:r>
            <a:endParaRPr lang="tr-TR" dirty="0" smtClean="0"/>
          </a:p>
          <a:p>
            <a:pPr lvl="0"/>
            <a:r>
              <a:rPr lang="en-US" dirty="0" err="1" smtClean="0"/>
              <a:t>Çoğunlukla</a:t>
            </a:r>
            <a:r>
              <a:rPr lang="en-US" dirty="0" smtClean="0"/>
              <a:t> </a:t>
            </a:r>
            <a:r>
              <a:rPr lang="en-US" dirty="0" err="1" smtClean="0"/>
              <a:t>yanlış</a:t>
            </a:r>
            <a:r>
              <a:rPr lang="en-US" dirty="0" smtClean="0"/>
              <a:t> </a:t>
            </a:r>
            <a:r>
              <a:rPr lang="en-US" dirty="0" err="1" smtClean="0"/>
              <a:t>öğrenmeye</a:t>
            </a:r>
            <a:r>
              <a:rPr lang="en-US" dirty="0" smtClean="0"/>
              <a:t> </a:t>
            </a:r>
            <a:r>
              <a:rPr lang="en-US" dirty="0" err="1" smtClean="0"/>
              <a:t>bağlı</a:t>
            </a:r>
            <a:r>
              <a:rPr lang="en-US" dirty="0" smtClean="0"/>
              <a:t>, </a:t>
            </a:r>
            <a:r>
              <a:rPr lang="en-US" dirty="0" err="1" smtClean="0"/>
              <a:t>bazı</a:t>
            </a:r>
            <a:r>
              <a:rPr lang="en-US" dirty="0" smtClean="0"/>
              <a:t> </a:t>
            </a:r>
            <a:r>
              <a:rPr lang="en-US" dirty="0" err="1" smtClean="0"/>
              <a:t>seslerde</a:t>
            </a:r>
            <a:r>
              <a:rPr lang="en-US" dirty="0" smtClean="0"/>
              <a:t> </a:t>
            </a:r>
            <a:r>
              <a:rPr lang="en-US" dirty="0" err="1" smtClean="0"/>
              <a:t>görülen</a:t>
            </a:r>
            <a:r>
              <a:rPr lang="en-US" dirty="0" smtClean="0"/>
              <a:t> </a:t>
            </a:r>
            <a:r>
              <a:rPr lang="en-US" dirty="0" err="1" smtClean="0"/>
              <a:t>nazal</a:t>
            </a:r>
            <a:r>
              <a:rPr lang="en-US" dirty="0" smtClean="0"/>
              <a:t> </a:t>
            </a:r>
            <a:r>
              <a:rPr lang="en-US" dirty="0" err="1" smtClean="0"/>
              <a:t>emisyondur</a:t>
            </a:r>
            <a:r>
              <a:rPr lang="en-US" dirty="0" smtClean="0"/>
              <a:t>. </a:t>
            </a:r>
            <a:r>
              <a:rPr lang="en-US" dirty="0" err="1" smtClean="0"/>
              <a:t>Geriye</a:t>
            </a:r>
            <a:r>
              <a:rPr lang="en-US" dirty="0" smtClean="0"/>
              <a:t> </a:t>
            </a:r>
            <a:r>
              <a:rPr lang="en-US" dirty="0" err="1" smtClean="0"/>
              <a:t>kalan</a:t>
            </a:r>
            <a:r>
              <a:rPr lang="en-US" dirty="0" smtClean="0"/>
              <a:t> </a:t>
            </a:r>
            <a:r>
              <a:rPr lang="en-US" dirty="0" err="1" smtClean="0"/>
              <a:t>sesler</a:t>
            </a:r>
            <a:r>
              <a:rPr lang="en-US" dirty="0" smtClean="0"/>
              <a:t> </a:t>
            </a:r>
            <a:r>
              <a:rPr lang="en-US" dirty="0" err="1" smtClean="0"/>
              <a:t>doğru</a:t>
            </a:r>
            <a:r>
              <a:rPr lang="en-US" dirty="0" smtClean="0"/>
              <a:t> </a:t>
            </a:r>
            <a:r>
              <a:rPr lang="en-US" dirty="0" err="1" smtClean="0"/>
              <a:t>olarak</a:t>
            </a:r>
            <a:r>
              <a:rPr lang="en-US" dirty="0" smtClean="0"/>
              <a:t> </a:t>
            </a:r>
            <a:r>
              <a:rPr lang="en-US" dirty="0" err="1" smtClean="0"/>
              <a:t>üretilmektedir</a:t>
            </a:r>
            <a:r>
              <a:rPr lang="en-US" dirty="0" smtClean="0"/>
              <a:t>.</a:t>
            </a:r>
            <a:endParaRPr lang="tr-TR" dirty="0"/>
          </a:p>
        </p:txBody>
      </p:sp>
    </p:spTree>
    <p:extLst>
      <p:ext uri="{BB962C8B-B14F-4D97-AF65-F5344CB8AC3E}">
        <p14:creationId xmlns:p14="http://schemas.microsoft.com/office/powerpoint/2010/main" val="50231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
            <a:ext cx="12192000" cy="6760029"/>
          </a:xfrm>
        </p:spPr>
        <p:txBody>
          <a:bodyPr>
            <a:normAutofit fontScale="92500" lnSpcReduction="10000"/>
          </a:bodyPr>
          <a:lstStyle/>
          <a:p>
            <a:pPr lvl="2"/>
            <a:r>
              <a:rPr lang="tr-TR" b="1" dirty="0"/>
              <a:t>Ses Bozuklukları</a:t>
            </a:r>
            <a:endParaRPr lang="tr-TR" dirty="0"/>
          </a:p>
          <a:p>
            <a:r>
              <a:rPr lang="tr-TR" dirty="0"/>
              <a:t>Ses, bir enerji </a:t>
            </a:r>
            <a:r>
              <a:rPr lang="tr-TR" dirty="0" err="1"/>
              <a:t>kaynağından</a:t>
            </a:r>
            <a:r>
              <a:rPr lang="tr-TR" dirty="0"/>
              <a:t> yayılan </a:t>
            </a:r>
            <a:r>
              <a:rPr lang="tr-TR" dirty="0" err="1"/>
              <a:t>titreşimlerin</a:t>
            </a:r>
            <a:r>
              <a:rPr lang="tr-TR" dirty="0"/>
              <a:t> etkisi sonucu gaz, sıvı ve katı ortamlarda moleküllerin </a:t>
            </a:r>
            <a:r>
              <a:rPr lang="tr-TR" dirty="0" err="1"/>
              <a:t>sıkışıp</a:t>
            </a:r>
            <a:r>
              <a:rPr lang="tr-TR" dirty="0"/>
              <a:t> </a:t>
            </a:r>
            <a:r>
              <a:rPr lang="tr-TR" dirty="0" err="1"/>
              <a:t>gevşemesi</a:t>
            </a:r>
            <a:r>
              <a:rPr lang="tr-TR" dirty="0"/>
              <a:t> ile ortaya çıkan enerjidir. </a:t>
            </a:r>
            <a:r>
              <a:rPr lang="tr-TR" dirty="0" err="1"/>
              <a:t>İnsan</a:t>
            </a:r>
            <a:r>
              <a:rPr lang="tr-TR" dirty="0"/>
              <a:t> sesi </a:t>
            </a:r>
            <a:r>
              <a:rPr lang="tr-TR" dirty="0" err="1"/>
              <a:t>konuşulan</a:t>
            </a:r>
            <a:r>
              <a:rPr lang="tr-TR" dirty="0"/>
              <a:t> dilin </a:t>
            </a:r>
            <a:r>
              <a:rPr lang="tr-TR" dirty="0" err="1"/>
              <a:t>iletildiği</a:t>
            </a:r>
            <a:r>
              <a:rPr lang="tr-TR" dirty="0"/>
              <a:t> ses olarak tanımlansa da, sadece </a:t>
            </a:r>
            <a:r>
              <a:rPr lang="tr-TR" dirty="0" err="1"/>
              <a:t>konuşulanları</a:t>
            </a:r>
            <a:r>
              <a:rPr lang="tr-TR" dirty="0"/>
              <a:t> iletmekle kalmaz aynı zamanda </a:t>
            </a:r>
            <a:r>
              <a:rPr lang="tr-TR" dirty="0" err="1"/>
              <a:t>konuşan</a:t>
            </a:r>
            <a:r>
              <a:rPr lang="tr-TR" dirty="0"/>
              <a:t> </a:t>
            </a:r>
            <a:r>
              <a:rPr lang="tr-TR" dirty="0" err="1"/>
              <a:t>kişinin</a:t>
            </a:r>
            <a:r>
              <a:rPr lang="tr-TR" dirty="0"/>
              <a:t> </a:t>
            </a:r>
            <a:r>
              <a:rPr lang="tr-TR" dirty="0" err="1"/>
              <a:t>kimliği</a:t>
            </a:r>
            <a:r>
              <a:rPr lang="tr-TR" dirty="0"/>
              <a:t>, fiziksel </a:t>
            </a:r>
            <a:r>
              <a:rPr lang="tr-TR" dirty="0" err="1"/>
              <a:t>sağlığı</a:t>
            </a:r>
            <a:r>
              <a:rPr lang="tr-TR" dirty="0"/>
              <a:t>, </a:t>
            </a:r>
            <a:r>
              <a:rPr lang="tr-TR" dirty="0" err="1"/>
              <a:t>emosyonel</a:t>
            </a:r>
            <a:r>
              <a:rPr lang="tr-TR" dirty="0"/>
              <a:t> durumu ve </a:t>
            </a:r>
            <a:r>
              <a:rPr lang="tr-TR" dirty="0" err="1"/>
              <a:t>kişiliğiyle</a:t>
            </a:r>
            <a:r>
              <a:rPr lang="tr-TR" dirty="0"/>
              <a:t> ilgili çok </a:t>
            </a:r>
            <a:r>
              <a:rPr lang="tr-TR" dirty="0" err="1"/>
              <a:t>genis</a:t>
            </a:r>
            <a:r>
              <a:rPr lang="tr-TR" dirty="0"/>
              <a:t>̧ bilgi </a:t>
            </a:r>
            <a:r>
              <a:rPr lang="tr-TR" dirty="0" err="1"/>
              <a:t>sağlar</a:t>
            </a:r>
            <a:r>
              <a:rPr lang="tr-TR" dirty="0"/>
              <a:t>. ‘Normal’ insan sesinin en basit tanımı ise normal fonksiyon gösteren bir vokal yolun akustik üretimidir. Bu akustik üretim, </a:t>
            </a:r>
            <a:r>
              <a:rPr lang="tr-TR" dirty="0" err="1"/>
              <a:t>respirasyon</a:t>
            </a:r>
            <a:r>
              <a:rPr lang="tr-TR" dirty="0"/>
              <a:t>, </a:t>
            </a:r>
            <a:r>
              <a:rPr lang="tr-TR" dirty="0" err="1"/>
              <a:t>fonasyon</a:t>
            </a:r>
            <a:r>
              <a:rPr lang="tr-TR" dirty="0"/>
              <a:t> ve rezonans olarak sınıflandırılabilen, mekanik ve aerodinamik sistemlerce </a:t>
            </a:r>
            <a:r>
              <a:rPr lang="tr-TR" dirty="0" err="1"/>
              <a:t>oluşturulan</a:t>
            </a:r>
            <a:r>
              <a:rPr lang="tr-TR" dirty="0"/>
              <a:t> </a:t>
            </a:r>
            <a:r>
              <a:rPr lang="tr-TR" dirty="0" err="1"/>
              <a:t>ardışık</a:t>
            </a:r>
            <a:r>
              <a:rPr lang="tr-TR" dirty="0"/>
              <a:t> fizyolojik olaylar sonrası ortaya çıkmaktadır. Sesin öneminden bahsederken ise sesin </a:t>
            </a:r>
            <a:r>
              <a:rPr lang="tr-TR" dirty="0" err="1"/>
              <a:t>çoğu</a:t>
            </a:r>
            <a:r>
              <a:rPr lang="tr-TR" dirty="0"/>
              <a:t> </a:t>
            </a:r>
            <a:r>
              <a:rPr lang="tr-TR" dirty="0" err="1"/>
              <a:t>kişi</a:t>
            </a:r>
            <a:r>
              <a:rPr lang="tr-TR" dirty="0"/>
              <a:t> için bir </a:t>
            </a:r>
            <a:r>
              <a:rPr lang="tr-TR" dirty="0" err="1"/>
              <a:t>iletişim</a:t>
            </a:r>
            <a:r>
              <a:rPr lang="tr-TR" dirty="0"/>
              <a:t> aracı olmasından öte </a:t>
            </a:r>
            <a:r>
              <a:rPr lang="tr-TR" dirty="0" err="1"/>
              <a:t>kişiliğini</a:t>
            </a:r>
            <a:r>
              <a:rPr lang="tr-TR" dirty="0"/>
              <a:t> ifade eden tanıtıcı bir özellik </a:t>
            </a:r>
            <a:r>
              <a:rPr lang="tr-TR" dirty="0" err="1"/>
              <a:t>olduğunu</a:t>
            </a:r>
            <a:r>
              <a:rPr lang="tr-TR" dirty="0"/>
              <a:t> vurgulamak da önemlidir. </a:t>
            </a:r>
            <a:endParaRPr lang="tr-TR" sz="1800" dirty="0"/>
          </a:p>
          <a:p>
            <a:r>
              <a:rPr lang="tr-TR" dirty="0"/>
              <a:t> </a:t>
            </a:r>
            <a:r>
              <a:rPr lang="tr-TR" dirty="0" err="1"/>
              <a:t>İnsan</a:t>
            </a:r>
            <a:r>
              <a:rPr lang="tr-TR" dirty="0"/>
              <a:t> sesinin </a:t>
            </a:r>
            <a:r>
              <a:rPr lang="tr-TR" dirty="0" err="1"/>
              <a:t>oluşumunda</a:t>
            </a:r>
            <a:r>
              <a:rPr lang="tr-TR" dirty="0"/>
              <a:t> mekanik sistemler içinde en önemli organ ‘</a:t>
            </a:r>
            <a:r>
              <a:rPr lang="tr-TR" dirty="0" err="1"/>
              <a:t>larinkstir</a:t>
            </a:r>
            <a:r>
              <a:rPr lang="tr-TR" dirty="0"/>
              <a:t>’. </a:t>
            </a:r>
            <a:r>
              <a:rPr lang="tr-TR" dirty="0" err="1"/>
              <a:t>Yetişkinde</a:t>
            </a:r>
            <a:r>
              <a:rPr lang="tr-TR" dirty="0"/>
              <a:t> C3-C6 seviyeleri arasında olup,  </a:t>
            </a:r>
            <a:r>
              <a:rPr lang="tr-TR" dirty="0" err="1"/>
              <a:t>şekli</a:t>
            </a:r>
            <a:r>
              <a:rPr lang="tr-TR" dirty="0"/>
              <a:t> ve </a:t>
            </a:r>
            <a:r>
              <a:rPr lang="tr-TR" dirty="0" err="1"/>
              <a:t>büyüklüğü</a:t>
            </a:r>
            <a:r>
              <a:rPr lang="tr-TR" dirty="0"/>
              <a:t> yaş ve cinsiyetle </a:t>
            </a:r>
            <a:r>
              <a:rPr lang="tr-TR" dirty="0" err="1"/>
              <a:t>değişebilen</a:t>
            </a:r>
            <a:r>
              <a:rPr lang="tr-TR" dirty="0"/>
              <a:t> </a:t>
            </a:r>
            <a:r>
              <a:rPr lang="tr-TR" dirty="0" err="1"/>
              <a:t>larinks</a:t>
            </a:r>
            <a:r>
              <a:rPr lang="tr-TR" dirty="0"/>
              <a:t> üç anatomik üniteden </a:t>
            </a:r>
            <a:r>
              <a:rPr lang="tr-TR" dirty="0" err="1"/>
              <a:t>oluşmaktadır</a:t>
            </a:r>
            <a:r>
              <a:rPr lang="tr-TR" dirty="0"/>
              <a:t>: </a:t>
            </a:r>
            <a:r>
              <a:rPr lang="tr-TR" dirty="0" err="1"/>
              <a:t>İskelet</a:t>
            </a:r>
            <a:r>
              <a:rPr lang="tr-TR" dirty="0"/>
              <a:t>, Mukoza ve Kaslar . </a:t>
            </a:r>
          </a:p>
          <a:p>
            <a:r>
              <a:rPr lang="tr-TR" dirty="0"/>
              <a:t>Ses </a:t>
            </a:r>
            <a:r>
              <a:rPr lang="tr-TR" dirty="0" err="1"/>
              <a:t>respirasyon</a:t>
            </a:r>
            <a:r>
              <a:rPr lang="tr-TR" dirty="0"/>
              <a:t>, </a:t>
            </a:r>
            <a:r>
              <a:rPr lang="tr-TR" dirty="0" err="1"/>
              <a:t>fonasyon</a:t>
            </a:r>
            <a:r>
              <a:rPr lang="tr-TR" dirty="0"/>
              <a:t> ve rezonans olarak sınıflandırılabilen, mekanik ve aerodinamik sistemlerce </a:t>
            </a:r>
            <a:r>
              <a:rPr lang="tr-TR" dirty="0" err="1"/>
              <a:t>oluşturulan</a:t>
            </a:r>
            <a:r>
              <a:rPr lang="tr-TR" dirty="0"/>
              <a:t> </a:t>
            </a:r>
            <a:r>
              <a:rPr lang="tr-TR" dirty="0" err="1"/>
              <a:t>ardışık</a:t>
            </a:r>
            <a:r>
              <a:rPr lang="tr-TR" dirty="0"/>
              <a:t> fizyolojik olaylar sonrasında </a:t>
            </a:r>
            <a:r>
              <a:rPr lang="tr-TR" dirty="0" err="1"/>
              <a:t>oluşmaktadır</a:t>
            </a:r>
            <a:r>
              <a:rPr lang="tr-TR" dirty="0"/>
              <a:t>. Ses </a:t>
            </a:r>
            <a:r>
              <a:rPr lang="tr-TR" dirty="0" err="1"/>
              <a:t>oluşumundaki</a:t>
            </a:r>
            <a:r>
              <a:rPr lang="tr-TR" dirty="0"/>
              <a:t> </a:t>
            </a:r>
            <a:r>
              <a:rPr lang="tr-TR" dirty="0" err="1"/>
              <a:t>ardışık</a:t>
            </a:r>
            <a:r>
              <a:rPr lang="tr-TR" dirty="0"/>
              <a:t> fizyolojik aktiviteleri etkileyen herhangi bir problem </a:t>
            </a:r>
            <a:r>
              <a:rPr lang="tr-TR" dirty="0" err="1"/>
              <a:t>olduğunda</a:t>
            </a:r>
            <a:r>
              <a:rPr lang="tr-TR" dirty="0"/>
              <a:t>, </a:t>
            </a:r>
            <a:r>
              <a:rPr lang="tr-TR" dirty="0" err="1"/>
              <a:t>kişinin</a:t>
            </a:r>
            <a:r>
              <a:rPr lang="tr-TR" dirty="0"/>
              <a:t> sesi </a:t>
            </a:r>
            <a:r>
              <a:rPr lang="tr-TR" dirty="0" err="1"/>
              <a:t>şiddet</a:t>
            </a:r>
            <a:r>
              <a:rPr lang="tr-TR" dirty="0"/>
              <a:t>, frekans, kalite ve/veya rezonans olarak </a:t>
            </a:r>
            <a:r>
              <a:rPr lang="tr-TR" dirty="0" err="1"/>
              <a:t>yaşa</a:t>
            </a:r>
            <a:r>
              <a:rPr lang="tr-TR" dirty="0"/>
              <a:t> ve cinsiyete uygun normlardan </a:t>
            </a:r>
            <a:r>
              <a:rPr lang="tr-TR" dirty="0" err="1"/>
              <a:t>farklılaşıyorsa</a:t>
            </a:r>
            <a:r>
              <a:rPr lang="tr-TR" dirty="0"/>
              <a:t> ‘ses </a:t>
            </a:r>
            <a:r>
              <a:rPr lang="tr-TR" dirty="0" err="1"/>
              <a:t>bozukluğundan</a:t>
            </a:r>
            <a:r>
              <a:rPr lang="tr-TR" dirty="0"/>
              <a:t>’ (</a:t>
            </a:r>
            <a:r>
              <a:rPr lang="tr-TR" dirty="0" err="1"/>
              <a:t>disfoni</a:t>
            </a:r>
            <a:r>
              <a:rPr lang="tr-TR" dirty="0"/>
              <a:t>) söz edilebilir. </a:t>
            </a:r>
          </a:p>
          <a:p>
            <a:r>
              <a:rPr lang="tr-TR" dirty="0"/>
              <a:t>Ses bozukluklarının sınıflandırmasında farklı yazarlar farklı sınıflandırma sistemleri geliştirmiştir; son yıllarda  </a:t>
            </a:r>
            <a:r>
              <a:rPr lang="tr-TR" dirty="0" err="1"/>
              <a:t>Sataloff</a:t>
            </a:r>
            <a:r>
              <a:rPr lang="tr-TR" dirty="0"/>
              <a:t>  tarafından yapılan sınıflandırmaya göre; ses bozuklukları; sistemik durumlar, nörolojik bozukluklar ve yapısal anormallikler olarak üç sınıfta incelenmiştir. Sistemik durumların içinde yaşlanma, işitme kaybı, endokrin </a:t>
            </a:r>
            <a:r>
              <a:rPr lang="tr-TR" dirty="0" err="1"/>
              <a:t>disfonksiyon</a:t>
            </a:r>
            <a:r>
              <a:rPr lang="tr-TR" dirty="0"/>
              <a:t> ve </a:t>
            </a:r>
            <a:r>
              <a:rPr lang="tr-TR" dirty="0" err="1"/>
              <a:t>reflü</a:t>
            </a:r>
            <a:r>
              <a:rPr lang="tr-TR" dirty="0"/>
              <a:t>; nörolojik bozukluklar sınıfının içinde vokal </a:t>
            </a:r>
            <a:r>
              <a:rPr lang="tr-TR" dirty="0" err="1"/>
              <a:t>foldların</a:t>
            </a:r>
            <a:r>
              <a:rPr lang="tr-TR" dirty="0"/>
              <a:t> hareketini etkileyen hastalıklar (</a:t>
            </a:r>
            <a:r>
              <a:rPr lang="tr-TR" dirty="0" err="1"/>
              <a:t>parezi</a:t>
            </a:r>
            <a:r>
              <a:rPr lang="tr-TR" dirty="0"/>
              <a:t>-paralizi), </a:t>
            </a:r>
            <a:r>
              <a:rPr lang="tr-TR" dirty="0" err="1"/>
              <a:t>distoniler</a:t>
            </a:r>
            <a:r>
              <a:rPr lang="tr-TR" dirty="0"/>
              <a:t>, Parkinson, </a:t>
            </a:r>
            <a:r>
              <a:rPr lang="tr-TR" dirty="0" err="1"/>
              <a:t>myastenia</a:t>
            </a:r>
            <a:r>
              <a:rPr lang="tr-TR" dirty="0"/>
              <a:t> </a:t>
            </a:r>
            <a:r>
              <a:rPr lang="tr-TR" dirty="0" err="1"/>
              <a:t>graves</a:t>
            </a:r>
            <a:r>
              <a:rPr lang="tr-TR" dirty="0"/>
              <a:t>, </a:t>
            </a:r>
            <a:r>
              <a:rPr lang="tr-TR" dirty="0" err="1"/>
              <a:t>multiple</a:t>
            </a:r>
            <a:r>
              <a:rPr lang="tr-TR" dirty="0"/>
              <a:t> skleroz hastalıkları sayılmış; yapısal anormallikler başlığı altında da vokal nodül, polip, kist, </a:t>
            </a:r>
            <a:r>
              <a:rPr lang="tr-TR" dirty="0" err="1"/>
              <a:t>reinke</a:t>
            </a:r>
            <a:r>
              <a:rPr lang="tr-TR" dirty="0"/>
              <a:t> ödemi, </a:t>
            </a:r>
            <a:r>
              <a:rPr lang="tr-TR" dirty="0" err="1"/>
              <a:t>granüloma</a:t>
            </a:r>
            <a:r>
              <a:rPr lang="tr-TR" dirty="0"/>
              <a:t>, </a:t>
            </a:r>
            <a:r>
              <a:rPr lang="tr-TR" dirty="0" err="1"/>
              <a:t>sulkus</a:t>
            </a:r>
            <a:r>
              <a:rPr lang="tr-TR" dirty="0"/>
              <a:t> </a:t>
            </a:r>
            <a:r>
              <a:rPr lang="tr-TR" dirty="0" err="1"/>
              <a:t>vokalis</a:t>
            </a:r>
            <a:r>
              <a:rPr lang="tr-TR" dirty="0"/>
              <a:t>, </a:t>
            </a:r>
            <a:r>
              <a:rPr lang="tr-TR" dirty="0" err="1"/>
              <a:t>papilloma</a:t>
            </a:r>
            <a:r>
              <a:rPr lang="tr-TR" dirty="0"/>
              <a:t> ve web incelenmiştir. Ses çok boyutlu </a:t>
            </a:r>
            <a:r>
              <a:rPr lang="tr-TR" dirty="0" err="1"/>
              <a:t>olduğundan</a:t>
            </a:r>
            <a:r>
              <a:rPr lang="tr-TR" dirty="0"/>
              <a:t>, objektif ve </a:t>
            </a:r>
            <a:r>
              <a:rPr lang="tr-TR" dirty="0" err="1"/>
              <a:t>subjektif</a:t>
            </a:r>
            <a:r>
              <a:rPr lang="tr-TR" dirty="0"/>
              <a:t> yönleriyle değerlendirilmesi gerekmektedir. Ses bozukluklarının tedavisi; tanının KBB uzmanı tarafından konulmasının ardından bazı bozukluklarda tek başına ses terapisi, cerrahi tedavi ya da medikal tedavi olurken bazı durumlarda da her üçü de kullanılabilir</a:t>
            </a:r>
            <a:r>
              <a:rPr lang="tr-TR" dirty="0" smtClean="0"/>
              <a:t>.</a:t>
            </a:r>
            <a:endParaRPr lang="tr-TR" dirty="0"/>
          </a:p>
          <a:p>
            <a:endParaRPr lang="tr-TR" dirty="0"/>
          </a:p>
        </p:txBody>
      </p:sp>
    </p:spTree>
    <p:extLst>
      <p:ext uri="{BB962C8B-B14F-4D97-AF65-F5344CB8AC3E}">
        <p14:creationId xmlns:p14="http://schemas.microsoft.com/office/powerpoint/2010/main" val="408014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05483" y="154112"/>
            <a:ext cx="11148317" cy="6616558"/>
          </a:xfrm>
        </p:spPr>
        <p:txBody>
          <a:bodyPr>
            <a:normAutofit fontScale="85000" lnSpcReduction="20000"/>
          </a:bodyPr>
          <a:lstStyle/>
          <a:p>
            <a:r>
              <a:rPr lang="tr-TR" b="1" dirty="0" smtClean="0"/>
              <a:t>Edinilmiş Dil Bozukluğu: Afazi</a:t>
            </a:r>
            <a:endParaRPr lang="tr-TR" sz="1800" dirty="0" smtClean="0"/>
          </a:p>
          <a:p>
            <a:r>
              <a:rPr lang="tr-TR" b="1" dirty="0" smtClean="0"/>
              <a:t/>
            </a:r>
            <a:br>
              <a:rPr lang="tr-TR" b="1" dirty="0" smtClean="0"/>
            </a:br>
            <a:r>
              <a:rPr lang="tr-TR" dirty="0" smtClean="0"/>
              <a:t>Afazi, genellikle bir inme ya da kafa travması sonucunda aniden ortaya çıkan ve beynin dilden sorumlu alanlarının hasarlanmasından kaynaklanan bir dil bozukluğudur.	 </a:t>
            </a:r>
            <a:endParaRPr lang="tr-TR" sz="1800" dirty="0" smtClean="0"/>
          </a:p>
          <a:p>
            <a:r>
              <a:rPr lang="tr-TR" dirty="0" smtClean="0"/>
              <a:t> </a:t>
            </a:r>
          </a:p>
          <a:p>
            <a:r>
              <a:rPr lang="tr-TR" dirty="0" smtClean="0"/>
              <a:t>Çoğu insanda dil alanları beynin sol yarı küresinde yer almaktadır. Dolayısıyla, afazide beynin sol yarısındaki dil alanları hasarlanırken, kişinin de sağ tarafına inme inebilir/felç gelebilir. </a:t>
            </a:r>
            <a:endParaRPr lang="tr-TR" sz="1800" dirty="0" smtClean="0"/>
          </a:p>
          <a:p>
            <a:r>
              <a:rPr lang="tr-TR" dirty="0" smtClean="0"/>
              <a:t>Bu bozukluk dili ifade etme ve anlamanın yanı sıra, okuma ve yazmayı da etkileyebilmektedir. Afaziye </a:t>
            </a:r>
            <a:r>
              <a:rPr lang="tr-TR" dirty="0" err="1" smtClean="0"/>
              <a:t>dizartri</a:t>
            </a:r>
            <a:r>
              <a:rPr lang="tr-TR" dirty="0" smtClean="0"/>
              <a:t> ya da konuşma apraksisi gibi </a:t>
            </a:r>
            <a:r>
              <a:rPr lang="tr-TR" u="sng" dirty="0" smtClean="0"/>
              <a:t>nörolojik konuşma bozuklukları </a:t>
            </a:r>
            <a:r>
              <a:rPr lang="tr-TR" dirty="0" smtClean="0"/>
              <a:t>da eşlik edebilmektedir.</a:t>
            </a:r>
          </a:p>
          <a:p>
            <a:r>
              <a:rPr lang="tr-TR" b="1" dirty="0" smtClean="0"/>
              <a:t>Afazinin nedenleri nelerdir?</a:t>
            </a:r>
            <a:endParaRPr lang="tr-TR" sz="1800" dirty="0" smtClean="0"/>
          </a:p>
          <a:p>
            <a:r>
              <a:rPr lang="tr-TR" b="1" dirty="0" smtClean="0"/>
              <a:t> </a:t>
            </a:r>
            <a:endParaRPr lang="tr-TR" dirty="0" smtClean="0"/>
          </a:p>
          <a:p>
            <a:r>
              <a:rPr lang="tr-TR" dirty="0" smtClean="0"/>
              <a:t>Afazi beynin dil alanlarından bir ya da daha fazlasının hasarından kaynaklanmaktadır. </a:t>
            </a:r>
          </a:p>
          <a:p>
            <a:r>
              <a:rPr lang="tr-TR" dirty="0" smtClean="0"/>
              <a:t>Çoğu zaman beyin hasarının nedeni inmedir. İnme, beynin bir bölgesinin kansız kalması durumunda ortaya çıkar. </a:t>
            </a:r>
          </a:p>
          <a:p>
            <a:r>
              <a:rPr lang="tr-TR" dirty="0" smtClean="0"/>
              <a:t>Beyin hücreleri oksijen ve önemli besinleri taşıyan normal kan desteğini alamadığında ölürler. Beyin hasarının diğer nedenleri arasında kafaya alınan şiddetli darbeler, beyin tümörleri, beyin enfeksiyonları ve beyni etkileyen diğer durumlar yer almaktadır.</a:t>
            </a:r>
          </a:p>
          <a:p>
            <a:r>
              <a:rPr lang="tr-TR" dirty="0" err="1" smtClean="0"/>
              <a:t>Serebrovasküler</a:t>
            </a:r>
            <a:r>
              <a:rPr lang="tr-TR" dirty="0" smtClean="0"/>
              <a:t> Olay (SVO); afazi nedenleri içinde en önemli nedendir. Diğer nedenler; kafa travması, tümörler, </a:t>
            </a:r>
            <a:r>
              <a:rPr lang="tr-TR" dirty="0" err="1" smtClean="0"/>
              <a:t>progresif</a:t>
            </a:r>
            <a:r>
              <a:rPr lang="tr-TR" dirty="0" smtClean="0"/>
              <a:t> </a:t>
            </a:r>
            <a:r>
              <a:rPr lang="tr-TR" dirty="0" err="1" smtClean="0"/>
              <a:t>dejeneratif</a:t>
            </a:r>
            <a:r>
              <a:rPr lang="tr-TR" dirty="0" smtClean="0"/>
              <a:t> hastalıklar, SSS </a:t>
            </a:r>
            <a:r>
              <a:rPr lang="tr-TR" dirty="0" err="1" smtClean="0"/>
              <a:t>enfeksiyöz</a:t>
            </a:r>
            <a:r>
              <a:rPr lang="tr-TR" dirty="0" smtClean="0"/>
              <a:t> hastalıklar</a:t>
            </a:r>
          </a:p>
          <a:p>
            <a:r>
              <a:rPr lang="tr-TR" dirty="0" err="1" smtClean="0"/>
              <a:t>Travmatik</a:t>
            </a:r>
            <a:r>
              <a:rPr lang="tr-TR" dirty="0" smtClean="0"/>
              <a:t> Beyin Hasarı(TBI); TBI, SVO ‘dan sonra ani başlangıçlı afazinin oluşmasında ikinci nedendir. Hastaların 1/3’ünde dil ve konuşma problemleri ortaya çıkar. </a:t>
            </a:r>
          </a:p>
          <a:p>
            <a:r>
              <a:rPr lang="tr-TR" dirty="0" smtClean="0"/>
              <a:t>Nöbetler; Nöbet; nörolojik fonksiyonda ani geçici fonksiyon kaybıdır. </a:t>
            </a:r>
          </a:p>
          <a:p>
            <a:r>
              <a:rPr lang="tr-TR" dirty="0"/>
              <a:t>Tümörler; Tümörün lokalizasyonu ve büyüklüğüne göre afazi ortaya çıkabilir. </a:t>
            </a:r>
          </a:p>
          <a:p>
            <a:r>
              <a:rPr lang="tr-TR" dirty="0" err="1"/>
              <a:t>Demans</a:t>
            </a:r>
            <a:r>
              <a:rPr lang="tr-TR" dirty="0"/>
              <a:t>; Kognitif fonksiyonlarda </a:t>
            </a:r>
            <a:r>
              <a:rPr lang="tr-TR" dirty="0" err="1"/>
              <a:t>progresif</a:t>
            </a:r>
            <a:r>
              <a:rPr lang="tr-TR" dirty="0"/>
              <a:t> kayıptır. Alzheimer hastalığı, Multi-</a:t>
            </a:r>
            <a:r>
              <a:rPr lang="tr-TR" dirty="0" err="1"/>
              <a:t>enfarkt</a:t>
            </a:r>
            <a:r>
              <a:rPr lang="tr-TR" dirty="0"/>
              <a:t> </a:t>
            </a:r>
            <a:r>
              <a:rPr lang="tr-TR" dirty="0" err="1"/>
              <a:t>demans</a:t>
            </a:r>
            <a:r>
              <a:rPr lang="tr-TR" dirty="0"/>
              <a:t>, </a:t>
            </a:r>
            <a:r>
              <a:rPr lang="tr-TR" dirty="0" err="1"/>
              <a:t>Pick</a:t>
            </a:r>
            <a:r>
              <a:rPr lang="tr-TR" dirty="0"/>
              <a:t> hastalığı gibi </a:t>
            </a:r>
            <a:r>
              <a:rPr lang="tr-TR" dirty="0" err="1"/>
              <a:t>demans</a:t>
            </a:r>
            <a:r>
              <a:rPr lang="tr-TR" dirty="0"/>
              <a:t> türleri afaziye neden olabilir. </a:t>
            </a:r>
          </a:p>
          <a:p>
            <a:endParaRPr lang="tr-TR" dirty="0" smtClean="0"/>
          </a:p>
          <a:p>
            <a:endParaRPr lang="tr-TR" dirty="0"/>
          </a:p>
        </p:txBody>
      </p:sp>
    </p:spTree>
    <p:extLst>
      <p:ext uri="{BB962C8B-B14F-4D97-AF65-F5344CB8AC3E}">
        <p14:creationId xmlns:p14="http://schemas.microsoft.com/office/powerpoint/2010/main" val="2446722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2337" y="523982"/>
            <a:ext cx="11042275" cy="5387240"/>
          </a:xfrm>
        </p:spPr>
        <p:txBody>
          <a:bodyPr>
            <a:normAutofit fontScale="92500" lnSpcReduction="10000"/>
          </a:bodyPr>
          <a:lstStyle/>
          <a:p>
            <a:r>
              <a:rPr lang="tr-TR" b="1" dirty="0"/>
              <a:t>Kimler Afazi Olur?</a:t>
            </a:r>
            <a:endParaRPr lang="tr-TR" dirty="0"/>
          </a:p>
          <a:p>
            <a:r>
              <a:rPr lang="tr-TR" b="1" dirty="0"/>
              <a:t> </a:t>
            </a:r>
            <a:endParaRPr lang="tr-TR" dirty="0"/>
          </a:p>
          <a:p>
            <a:r>
              <a:rPr lang="tr-TR" dirty="0"/>
              <a:t>Çocuklar da dahil olmak üzere herkes afazi olabilir. Ancak, afazi daha çok orta ve ileri yaşlarda daha sık görülür. </a:t>
            </a:r>
          </a:p>
          <a:p>
            <a:r>
              <a:rPr lang="tr-TR" dirty="0"/>
              <a:t>Erkekler ve kadınlar eşit olarak etkilenmektedir. ABD'de Ulusal Afazi Derneği’ne göre her yıl inme nedeniyle yaklaşık 80.000 kişi afaziye maruz kalmaktadır. Amerika Birleşik Devletleri’nde yaklaşık bir milyon </a:t>
            </a:r>
            <a:r>
              <a:rPr lang="tr-TR" dirty="0" err="1"/>
              <a:t>afazili</a:t>
            </a:r>
            <a:r>
              <a:rPr lang="tr-TR" dirty="0"/>
              <a:t> birey bulunmaktadır. </a:t>
            </a:r>
          </a:p>
          <a:p>
            <a:r>
              <a:rPr lang="tr-TR" dirty="0"/>
              <a:t>Türkiye’de afazinin yaygınlığı hakkında saptanmış bir orana ulaşılmamıştır.</a:t>
            </a:r>
          </a:p>
          <a:p>
            <a:r>
              <a:rPr lang="tr-TR" b="1" dirty="0"/>
              <a:t>Afazi Nasıl Tanılanır?</a:t>
            </a:r>
            <a:endParaRPr lang="tr-TR" dirty="0"/>
          </a:p>
          <a:p>
            <a:r>
              <a:rPr lang="tr-TR" dirty="0"/>
              <a:t>Afazi genellikle ilk olarak bireyi tedavi eden nörolog tarafından fark edilir. Doktor kısa bir </a:t>
            </a:r>
            <a:r>
              <a:rPr lang="tr-TR" dirty="0" err="1"/>
              <a:t>yatakbaşı</a:t>
            </a:r>
            <a:r>
              <a:rPr lang="tr-TR" dirty="0"/>
              <a:t> değerlendirmeden sonra afaziden şüphelenirse; iletişim becerilerinin daha ayrıntılı değerlendirilmesi için hastayı bir dil ve konuşma terapistine yönlendirir.</a:t>
            </a:r>
          </a:p>
          <a:p>
            <a:r>
              <a:rPr lang="tr-TR" dirty="0"/>
              <a:t>Dil ve Konuşma terapisti bireyin komutları yerine getirme, karşılıklı iletişim,  soru cevaplama, nesne adlandırma ve iletişimi sürdürme becerilerini ayrıntılı değerlendirip, uygun bir terapi programı hazırlayabilmek için afazi testi uygular. </a:t>
            </a:r>
          </a:p>
          <a:p>
            <a:r>
              <a:rPr lang="tr-TR" dirty="0"/>
              <a:t>Değerlendirmeler </a:t>
            </a:r>
            <a:r>
              <a:rPr lang="tr-TR" dirty="0" err="1"/>
              <a:t>afazili</a:t>
            </a:r>
            <a:r>
              <a:rPr lang="tr-TR" dirty="0"/>
              <a:t> bireyin motor konuşma bozukluklarını, dili anlama, okuma, yazma, yutma yeterliliğini ve alternatif ve destekleyici iletişimi sistemlerini kullanabilme yeterliliklerini içermelidir. </a:t>
            </a:r>
          </a:p>
          <a:p>
            <a:endParaRPr lang="tr-TR" dirty="0"/>
          </a:p>
        </p:txBody>
      </p:sp>
    </p:spTree>
    <p:extLst>
      <p:ext uri="{BB962C8B-B14F-4D97-AF65-F5344CB8AC3E}">
        <p14:creationId xmlns:p14="http://schemas.microsoft.com/office/powerpoint/2010/main" val="23315471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2742" y="246580"/>
            <a:ext cx="12089258" cy="5930383"/>
          </a:xfrm>
        </p:spPr>
        <p:txBody>
          <a:bodyPr>
            <a:normAutofit fontScale="85000" lnSpcReduction="10000"/>
          </a:bodyPr>
          <a:lstStyle/>
          <a:p>
            <a:r>
              <a:rPr lang="tr-TR" b="1" dirty="0"/>
              <a:t>Afazi Sınıflandırılması</a:t>
            </a:r>
            <a:endParaRPr lang="tr-TR" dirty="0"/>
          </a:p>
          <a:p>
            <a:r>
              <a:rPr lang="tr-TR" b="1" dirty="0"/>
              <a:t> </a:t>
            </a:r>
            <a:endParaRPr lang="tr-TR" dirty="0"/>
          </a:p>
          <a:p>
            <a:r>
              <a:rPr lang="tr-TR" dirty="0"/>
              <a:t>Afazi, beyinde dil merkezlerinde meydana gelen hasar sonucu oluşan bir iletişim bozukluğudur. </a:t>
            </a:r>
          </a:p>
          <a:p>
            <a:r>
              <a:rPr lang="tr-TR" dirty="0"/>
              <a:t>Afazinin meydana gelmesine neden olan faktörler beynin çeşitli fonksiyonlarını (sözel iletişim, sözel olmayan iletişim, hafıza, okuma – yazma, şarkı söyleme gibi) değişik derecelerde etkilemektedir. </a:t>
            </a:r>
          </a:p>
          <a:p>
            <a:r>
              <a:rPr lang="tr-TR" dirty="0"/>
              <a:t>Afazi Tipleri Nelerdir?</a:t>
            </a:r>
          </a:p>
          <a:p>
            <a:r>
              <a:rPr lang="tr-TR" dirty="0"/>
              <a:t>Akıcı ve tutuk olmak üzere iki genel afazi sınıflaması vardır.</a:t>
            </a:r>
          </a:p>
          <a:p>
            <a:r>
              <a:rPr lang="tr-TR" b="1" dirty="0"/>
              <a:t>Akıcı afazi; </a:t>
            </a:r>
            <a:r>
              <a:rPr lang="tr-TR" dirty="0"/>
              <a:t>Beynin </a:t>
            </a:r>
            <a:r>
              <a:rPr lang="tr-TR" dirty="0" err="1"/>
              <a:t>temporal</a:t>
            </a:r>
            <a:r>
              <a:rPr lang="tr-TR" dirty="0"/>
              <a:t> lobunun hasarı sonucunda </a:t>
            </a:r>
            <a:r>
              <a:rPr lang="tr-TR" dirty="0" err="1"/>
              <a:t>Wernicke</a:t>
            </a:r>
            <a:r>
              <a:rPr lang="tr-TR" dirty="0"/>
              <a:t> afazisi adı verilen akıcı afazi ortaya çıkabilir. </a:t>
            </a:r>
            <a:r>
              <a:rPr lang="tr-TR" dirty="0" err="1"/>
              <a:t>Wernicke</a:t>
            </a:r>
            <a:r>
              <a:rPr lang="tr-TR" dirty="0"/>
              <a:t> </a:t>
            </a:r>
            <a:r>
              <a:rPr lang="tr-TR" dirty="0" err="1"/>
              <a:t>afazili</a:t>
            </a:r>
            <a:r>
              <a:rPr lang="tr-TR" dirty="0"/>
              <a:t> kişiler anlamı olmayan, gereksiz sözcüklerle hatta üretilen yeni sözcüklerin kullanıldığı uzun cümlelerle konuşabilirler. bu kişinin konuşmasını takip etmek ve anlamaya çalışmak zordur. </a:t>
            </a:r>
            <a:r>
              <a:rPr lang="tr-TR" dirty="0" err="1"/>
              <a:t>Wernicke</a:t>
            </a:r>
            <a:r>
              <a:rPr lang="tr-TR" dirty="0"/>
              <a:t> </a:t>
            </a:r>
            <a:r>
              <a:rPr lang="tr-TR" dirty="0" err="1"/>
              <a:t>afazili</a:t>
            </a:r>
            <a:r>
              <a:rPr lang="tr-TR" dirty="0"/>
              <a:t> kişiler genelde konuşmayı anlamakta güçlük yaşarlar ve hatalarının farkında değildirler. Bu kişilerde beyin hasarının </a:t>
            </a:r>
            <a:r>
              <a:rPr lang="tr-TR" dirty="0" err="1"/>
              <a:t>lokalisazyonu</a:t>
            </a:r>
            <a:r>
              <a:rPr lang="tr-TR" dirty="0"/>
              <a:t>/yeri hareketlerimizi kontrol eden beyin alanlarının yakınında olmadığı için genellikle felç ya da güçsüzlük görülmemektedir.</a:t>
            </a:r>
          </a:p>
          <a:p>
            <a:r>
              <a:rPr lang="tr-TR" b="1" dirty="0"/>
              <a:t>Tutuk afazi; </a:t>
            </a:r>
            <a:r>
              <a:rPr lang="tr-TR" dirty="0"/>
              <a:t>Tutuk afazi tiplerinden biri </a:t>
            </a:r>
            <a:r>
              <a:rPr lang="tr-TR" dirty="0" err="1"/>
              <a:t>Broca</a:t>
            </a:r>
            <a:r>
              <a:rPr lang="tr-TR" dirty="0"/>
              <a:t> afazisidir. </a:t>
            </a:r>
            <a:r>
              <a:rPr lang="tr-TR" dirty="0" err="1"/>
              <a:t>Broca</a:t>
            </a:r>
            <a:r>
              <a:rPr lang="tr-TR" dirty="0"/>
              <a:t> </a:t>
            </a:r>
            <a:r>
              <a:rPr lang="tr-TR" dirty="0" err="1"/>
              <a:t>afazili</a:t>
            </a:r>
            <a:r>
              <a:rPr lang="tr-TR" dirty="0"/>
              <a:t> kişilerin hasarı beynin </a:t>
            </a:r>
            <a:r>
              <a:rPr lang="tr-TR" dirty="0" err="1"/>
              <a:t>frontal</a:t>
            </a:r>
            <a:r>
              <a:rPr lang="tr-TR" dirty="0"/>
              <a:t> lobundadır. Bu kişiler genelde kısa ifadelerle konuşur ve konuşabilmeleri oldukça çaba gerektirir. Sözcük aralarında “ve”, “ama” gibi bağlaç sözcükleri kullanmayabilirler. </a:t>
            </a:r>
            <a:r>
              <a:rPr lang="tr-TR" dirty="0" err="1"/>
              <a:t>Broca</a:t>
            </a:r>
            <a:r>
              <a:rPr lang="tr-TR" dirty="0"/>
              <a:t> </a:t>
            </a:r>
            <a:r>
              <a:rPr lang="tr-TR" dirty="0" err="1"/>
              <a:t>afazili</a:t>
            </a:r>
            <a:r>
              <a:rPr lang="tr-TR" dirty="0"/>
              <a:t> kişiler başkalarının konuşmalarını anlar. Bu nedenle bu kişiler güçlüklerinin farkındadırlar ve kolaylıkla hayal kırıklığına uğrayabilirler. </a:t>
            </a:r>
            <a:r>
              <a:rPr lang="tr-TR" dirty="0" err="1"/>
              <a:t>Frontal</a:t>
            </a:r>
            <a:r>
              <a:rPr lang="tr-TR" dirty="0"/>
              <a:t> lobun motor hareketler için de önemli olması nedeniyle </a:t>
            </a:r>
            <a:r>
              <a:rPr lang="tr-TR" dirty="0" err="1"/>
              <a:t>Broca</a:t>
            </a:r>
            <a:r>
              <a:rPr lang="tr-TR" dirty="0"/>
              <a:t> </a:t>
            </a:r>
            <a:r>
              <a:rPr lang="tr-TR" dirty="0" err="1"/>
              <a:t>afazili</a:t>
            </a:r>
            <a:r>
              <a:rPr lang="tr-TR" dirty="0"/>
              <a:t> kişilerde vücudun sağ tarafında felç ya da güçsüzlük görülebilir. Tutuk afazi tiplerinden bir başkası, beynin dil alanlarının yoğun etkilenmesiyle ortaya çıkan global afazidir. Global </a:t>
            </a:r>
            <a:r>
              <a:rPr lang="tr-TR" dirty="0" err="1"/>
              <a:t>afazili</a:t>
            </a:r>
            <a:r>
              <a:rPr lang="tr-TR" dirty="0"/>
              <a:t> bireylerin ciddi iletişim yetersizlikleri vardır ve konuşma becerileri ve konuşulan dili anlamaları çok sınırlı olabilmektedir.</a:t>
            </a:r>
          </a:p>
          <a:p>
            <a:r>
              <a:rPr lang="tr-TR" dirty="0"/>
              <a:t>Afazi olan bireylerden erken müdahale çok önemlidir. Erken tanı ve tedavi ile iyileşme en yüksek düzeyde olacaktır</a:t>
            </a:r>
          </a:p>
          <a:p>
            <a:r>
              <a:rPr lang="tr-TR" dirty="0"/>
              <a:t>Bu bireylerde isimlendirme, Akıcılık, İşitsel Kavramsallaştırma ve Tekrarlama alanlarında çeşitli düzeylerde </a:t>
            </a:r>
            <a:r>
              <a:rPr lang="tr-TR" dirty="0" err="1"/>
              <a:t>etkilenim</a:t>
            </a:r>
            <a:r>
              <a:rPr lang="tr-TR" dirty="0"/>
              <a:t> olmaktadır</a:t>
            </a:r>
          </a:p>
        </p:txBody>
      </p:sp>
    </p:spTree>
    <p:extLst>
      <p:ext uri="{BB962C8B-B14F-4D97-AF65-F5344CB8AC3E}">
        <p14:creationId xmlns:p14="http://schemas.microsoft.com/office/powerpoint/2010/main" val="253455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330884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71918"/>
            <a:ext cx="11353800" cy="6786081"/>
          </a:xfrm>
        </p:spPr>
        <p:txBody>
          <a:bodyPr>
            <a:normAutofit fontScale="92500" lnSpcReduction="10000"/>
          </a:bodyPr>
          <a:lstStyle/>
          <a:p>
            <a:r>
              <a:rPr lang="tr-TR" b="1" dirty="0"/>
              <a:t>Beyin ve Dil İlişkisi</a:t>
            </a:r>
            <a:endParaRPr lang="tr-TR" dirty="0"/>
          </a:p>
          <a:p>
            <a:r>
              <a:rPr lang="tr-TR" dirty="0"/>
              <a:t>Nüfusun% 93'ünde sağ el dominanttır. Sağ el dominant bireylerin % 90-99'unun dil işlevleri ağırlıklı olarak sol </a:t>
            </a:r>
            <a:r>
              <a:rPr lang="tr-TR" dirty="0" err="1"/>
              <a:t>hemisferde</a:t>
            </a:r>
            <a:r>
              <a:rPr lang="tr-TR" dirty="0"/>
              <a:t> bulunur. Sol elini kullananların% 50-70'inin de dil işlevleri öncelikli olarak sol </a:t>
            </a:r>
            <a:r>
              <a:rPr lang="tr-TR" dirty="0" err="1"/>
              <a:t>hemisferde</a:t>
            </a:r>
            <a:r>
              <a:rPr lang="tr-TR" dirty="0"/>
              <a:t> bulunur. İnsanların yaklaşık% 96'sının dil becerilerinde sol </a:t>
            </a:r>
            <a:r>
              <a:rPr lang="tr-TR" dirty="0" err="1"/>
              <a:t>hemisfer</a:t>
            </a:r>
            <a:r>
              <a:rPr lang="tr-TR" dirty="0"/>
              <a:t> dominanttır</a:t>
            </a:r>
            <a:r>
              <a:rPr lang="tr-TR" dirty="0" smtClean="0"/>
              <a:t>.</a:t>
            </a:r>
            <a:r>
              <a:rPr lang="tr-TR" b="1" dirty="0"/>
              <a:t> </a:t>
            </a:r>
            <a:endParaRPr lang="tr-TR" dirty="0"/>
          </a:p>
          <a:p>
            <a:r>
              <a:rPr lang="tr-TR" b="1" dirty="0"/>
              <a:t>Beyinde iki </a:t>
            </a:r>
            <a:r>
              <a:rPr lang="tr-TR" b="1" dirty="0" err="1"/>
              <a:t>hemisfer</a:t>
            </a:r>
            <a:r>
              <a:rPr lang="tr-TR" b="1" dirty="0"/>
              <a:t> bulunur:</a:t>
            </a:r>
            <a:endParaRPr lang="tr-TR" dirty="0"/>
          </a:p>
          <a:p>
            <a:pPr marL="0" indent="0">
              <a:buNone/>
            </a:pPr>
            <a:endParaRPr lang="tr-TR" dirty="0"/>
          </a:p>
          <a:p>
            <a:r>
              <a:rPr lang="tr-TR" b="1" dirty="0"/>
              <a:t>Sol </a:t>
            </a:r>
            <a:r>
              <a:rPr lang="tr-TR" b="1" dirty="0" err="1"/>
              <a:t>Hemisfer</a:t>
            </a:r>
            <a:endParaRPr lang="tr-TR" dirty="0"/>
          </a:p>
          <a:p>
            <a:pPr lvl="0"/>
            <a:r>
              <a:rPr lang="en-US" dirty="0"/>
              <a:t>Wernicke</a:t>
            </a:r>
            <a:r>
              <a:rPr lang="tr-TR" dirty="0"/>
              <a:t> alanı</a:t>
            </a:r>
            <a:r>
              <a:rPr lang="en-US" dirty="0"/>
              <a:t>: </a:t>
            </a:r>
            <a:r>
              <a:rPr lang="tr-TR" dirty="0"/>
              <a:t>dili algılama (alıcı dil) ile ilişkili</a:t>
            </a:r>
          </a:p>
          <a:p>
            <a:pPr lvl="0"/>
            <a:r>
              <a:rPr lang="en-US" dirty="0" err="1"/>
              <a:t>Broca</a:t>
            </a:r>
            <a:r>
              <a:rPr lang="tr-TR" dirty="0"/>
              <a:t> alanı</a:t>
            </a:r>
            <a:r>
              <a:rPr lang="en-US" dirty="0"/>
              <a:t>: </a:t>
            </a:r>
            <a:r>
              <a:rPr lang="tr-TR" dirty="0"/>
              <a:t>İfade edici dil ile ilişkilidir.</a:t>
            </a:r>
          </a:p>
          <a:p>
            <a:r>
              <a:rPr lang="tr-TR" b="1" dirty="0"/>
              <a:t>Sağ </a:t>
            </a:r>
            <a:r>
              <a:rPr lang="tr-TR" b="1" dirty="0" err="1"/>
              <a:t>Hemisfer</a:t>
            </a:r>
            <a:endParaRPr lang="tr-TR" dirty="0"/>
          </a:p>
          <a:p>
            <a:pPr lvl="0"/>
            <a:r>
              <a:rPr lang="tr-TR" dirty="0"/>
              <a:t>B</a:t>
            </a:r>
            <a:r>
              <a:rPr lang="en-US" dirty="0" err="1"/>
              <a:t>ilgientegrasyonu</a:t>
            </a:r>
            <a:r>
              <a:rPr lang="en-US" dirty="0"/>
              <a:t> </a:t>
            </a:r>
            <a:r>
              <a:rPr lang="en-US" dirty="0" err="1"/>
              <a:t>ve</a:t>
            </a:r>
            <a:r>
              <a:rPr lang="en-US" dirty="0"/>
              <a:t> </a:t>
            </a:r>
            <a:r>
              <a:rPr lang="en-US" dirty="0" err="1"/>
              <a:t>organizasyonu</a:t>
            </a:r>
            <a:r>
              <a:rPr lang="tr-TR" dirty="0"/>
              <a:t> ve</a:t>
            </a:r>
          </a:p>
          <a:p>
            <a:pPr lvl="0"/>
            <a:r>
              <a:rPr lang="en-US" dirty="0" err="1"/>
              <a:t>Pragmatik</a:t>
            </a:r>
            <a:r>
              <a:rPr lang="en-US" dirty="0"/>
              <a:t> </a:t>
            </a:r>
            <a:r>
              <a:rPr lang="en-US" dirty="0" err="1"/>
              <a:t>ve</a:t>
            </a:r>
            <a:r>
              <a:rPr lang="en-US" dirty="0"/>
              <a:t> </a:t>
            </a:r>
            <a:r>
              <a:rPr lang="en-US" dirty="0" err="1"/>
              <a:t>duygulargibikonuşmanınekstradilselbileşenlerinikapsar</a:t>
            </a:r>
            <a:r>
              <a:rPr lang="en-US" dirty="0" smtClean="0"/>
              <a:t>.</a:t>
            </a:r>
            <a:endParaRPr lang="tr-TR" dirty="0"/>
          </a:p>
          <a:p>
            <a:r>
              <a:rPr lang="tr-TR" dirty="0"/>
              <a:t>İletişim, düşünmenin ve sosyal becerilerin birçok yönünü içeren karmaşık bir süreçtir. Eğer beyin hasarı bu yeteneklerden herhangi birinde bozulmaya neden olursa, iletişim kurma becerisi de etkilenebilir ve bu nedenlerden dolayı 'Bilişsel iletişim güçlükleri' ortaya </a:t>
            </a:r>
            <a:r>
              <a:rPr lang="tr-TR" dirty="0" err="1"/>
              <a:t>çıkabilir.Bilişsel</a:t>
            </a:r>
            <a:r>
              <a:rPr lang="tr-TR" dirty="0"/>
              <a:t>-iletişim bozukluğu, bir veya daha fazla bilişsel sürecin işlevindeki bozulmadan da kaynaklanabilir</a:t>
            </a:r>
            <a:r>
              <a:rPr lang="tr-TR" dirty="0" smtClean="0"/>
              <a:t>.</a:t>
            </a:r>
            <a:r>
              <a:rPr lang="tr-TR" b="1" dirty="0"/>
              <a:t> </a:t>
            </a:r>
            <a:endParaRPr lang="tr-TR" dirty="0"/>
          </a:p>
          <a:p>
            <a:r>
              <a:rPr lang="tr-TR" b="1" dirty="0"/>
              <a:t>Bilişsel İletişim </a:t>
            </a:r>
            <a:r>
              <a:rPr lang="tr-TR" b="1" dirty="0" err="1"/>
              <a:t>Bozukluğu’na</a:t>
            </a:r>
            <a:r>
              <a:rPr lang="tr-TR" b="1" dirty="0"/>
              <a:t> Neden Olan Nörolojik </a:t>
            </a:r>
            <a:r>
              <a:rPr lang="tr-TR" b="1" dirty="0" err="1"/>
              <a:t>Disfonksiyonlar</a:t>
            </a:r>
            <a:r>
              <a:rPr lang="tr-TR" b="1" dirty="0"/>
              <a:t> (İşlev Bozukluğu</a:t>
            </a:r>
            <a:r>
              <a:rPr lang="tr-TR" b="1" dirty="0" smtClean="0"/>
              <a:t>)</a:t>
            </a:r>
            <a:endParaRPr lang="tr-TR" dirty="0"/>
          </a:p>
          <a:p>
            <a:pPr lvl="0"/>
            <a:r>
              <a:rPr lang="tr-TR" dirty="0"/>
              <a:t>Edinilmiş (sonradan) bozukluklar</a:t>
            </a:r>
            <a:r>
              <a:rPr lang="en-US" dirty="0"/>
              <a:t>: İ</a:t>
            </a:r>
            <a:r>
              <a:rPr lang="tr-TR" dirty="0" err="1"/>
              <a:t>nme</a:t>
            </a:r>
            <a:r>
              <a:rPr lang="tr-TR" dirty="0"/>
              <a:t> / </a:t>
            </a:r>
            <a:r>
              <a:rPr lang="tr-TR" dirty="0" err="1"/>
              <a:t>serebrov</a:t>
            </a:r>
            <a:r>
              <a:rPr lang="en-US" dirty="0"/>
              <a:t>as</a:t>
            </a:r>
            <a:r>
              <a:rPr lang="tr-TR" dirty="0" err="1"/>
              <a:t>küler</a:t>
            </a:r>
            <a:r>
              <a:rPr lang="tr-TR" dirty="0"/>
              <a:t> olay, beyinde </a:t>
            </a:r>
            <a:r>
              <a:rPr lang="tr-TR" dirty="0" err="1"/>
              <a:t>tümor</a:t>
            </a:r>
            <a:r>
              <a:rPr lang="tr-TR" dirty="0"/>
              <a:t> / enfeksiyon</a:t>
            </a:r>
            <a:r>
              <a:rPr lang="en-US" dirty="0"/>
              <a:t>, </a:t>
            </a:r>
            <a:r>
              <a:rPr lang="tr-TR" dirty="0" err="1"/>
              <a:t>travmatik</a:t>
            </a:r>
            <a:r>
              <a:rPr lang="tr-TR" dirty="0"/>
              <a:t> beyin hasarı, </a:t>
            </a:r>
            <a:r>
              <a:rPr lang="tr-TR" dirty="0" err="1"/>
              <a:t>dejeneratif</a:t>
            </a:r>
            <a:r>
              <a:rPr lang="tr-TR" dirty="0"/>
              <a:t> hastalıklar (</a:t>
            </a:r>
            <a:r>
              <a:rPr lang="tr-TR" dirty="0" err="1"/>
              <a:t>örn</a:t>
            </a:r>
            <a:r>
              <a:rPr lang="tr-TR" dirty="0"/>
              <a:t>. </a:t>
            </a:r>
            <a:r>
              <a:rPr lang="tr-TR" dirty="0" err="1"/>
              <a:t>Multiple</a:t>
            </a:r>
            <a:r>
              <a:rPr lang="tr-TR" dirty="0"/>
              <a:t> Skleroz), sağ </a:t>
            </a:r>
            <a:r>
              <a:rPr lang="tr-TR" dirty="0" err="1"/>
              <a:t>hemisfer</a:t>
            </a:r>
            <a:r>
              <a:rPr lang="tr-TR" dirty="0"/>
              <a:t> lezyonu, </a:t>
            </a:r>
            <a:r>
              <a:rPr lang="tr-TR" dirty="0" err="1"/>
              <a:t>Parkinson,Demans</a:t>
            </a:r>
            <a:r>
              <a:rPr lang="tr-TR" dirty="0"/>
              <a:t> / Alzheimer</a:t>
            </a:r>
          </a:p>
          <a:p>
            <a:pPr lvl="0"/>
            <a:r>
              <a:rPr lang="tr-TR" dirty="0" err="1"/>
              <a:t>Konjenital</a:t>
            </a:r>
            <a:r>
              <a:rPr lang="tr-TR" dirty="0"/>
              <a:t> (doğuştan) </a:t>
            </a:r>
            <a:r>
              <a:rPr lang="tr-TR" dirty="0" err="1"/>
              <a:t>bozukluklar:serebralpalsi</a:t>
            </a:r>
            <a:r>
              <a:rPr lang="en-US" dirty="0"/>
              <a:t>, </a:t>
            </a:r>
            <a:r>
              <a:rPr lang="tr-TR" dirty="0"/>
              <a:t>zihinsel bozukluk</a:t>
            </a:r>
            <a:r>
              <a:rPr lang="en-US" dirty="0"/>
              <a:t>, ö</a:t>
            </a:r>
            <a:r>
              <a:rPr lang="tr-TR" dirty="0" err="1"/>
              <a:t>ğrenme</a:t>
            </a:r>
            <a:r>
              <a:rPr lang="tr-TR" dirty="0"/>
              <a:t> güçlüğü</a:t>
            </a:r>
          </a:p>
          <a:p>
            <a:endParaRPr lang="tr-TR" dirty="0"/>
          </a:p>
        </p:txBody>
      </p:sp>
    </p:spTree>
    <p:extLst>
      <p:ext uri="{BB962C8B-B14F-4D97-AF65-F5344CB8AC3E}">
        <p14:creationId xmlns:p14="http://schemas.microsoft.com/office/powerpoint/2010/main" val="3549747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2742"/>
            <a:ext cx="11353800" cy="6074221"/>
          </a:xfrm>
        </p:spPr>
        <p:txBody>
          <a:bodyPr>
            <a:normAutofit fontScale="70000" lnSpcReduction="20000"/>
          </a:bodyPr>
          <a:lstStyle/>
          <a:p>
            <a:r>
              <a:rPr lang="en-GB" b="1" dirty="0" err="1"/>
              <a:t>İnme</a:t>
            </a:r>
            <a:r>
              <a:rPr lang="en-GB" b="1" dirty="0"/>
              <a:t> / </a:t>
            </a:r>
            <a:r>
              <a:rPr lang="en-GB" b="1" dirty="0" err="1"/>
              <a:t>Strok</a:t>
            </a:r>
            <a:r>
              <a:rPr lang="en-GB" b="1" dirty="0"/>
              <a:t> </a:t>
            </a:r>
            <a:r>
              <a:rPr lang="en-GB" b="1" dirty="0" err="1"/>
              <a:t>Nedir</a:t>
            </a:r>
            <a:r>
              <a:rPr lang="en-GB" b="1" dirty="0"/>
              <a:t>?</a:t>
            </a:r>
            <a:endParaRPr lang="tr-TR" dirty="0"/>
          </a:p>
          <a:p>
            <a:r>
              <a:rPr lang="en-GB" dirty="0" err="1"/>
              <a:t>Beyin</a:t>
            </a:r>
            <a:r>
              <a:rPr lang="en-GB" dirty="0"/>
              <a:t> </a:t>
            </a:r>
            <a:r>
              <a:rPr lang="en-GB" dirty="0" err="1"/>
              <a:t>damarlarının</a:t>
            </a:r>
            <a:r>
              <a:rPr lang="en-GB" dirty="0"/>
              <a:t> </a:t>
            </a:r>
            <a:r>
              <a:rPr lang="en-GB" dirty="0" err="1"/>
              <a:t>çeşitli</a:t>
            </a:r>
            <a:r>
              <a:rPr lang="en-GB" dirty="0"/>
              <a:t> </a:t>
            </a:r>
            <a:r>
              <a:rPr lang="en-GB" dirty="0" err="1"/>
              <a:t>patolojiler</a:t>
            </a:r>
            <a:r>
              <a:rPr lang="en-GB" dirty="0"/>
              <a:t> </a:t>
            </a:r>
            <a:r>
              <a:rPr lang="en-GB" dirty="0" err="1"/>
              <a:t>nedeniyle</a:t>
            </a:r>
            <a:r>
              <a:rPr lang="en-GB" dirty="0"/>
              <a:t> </a:t>
            </a:r>
            <a:r>
              <a:rPr lang="en-GB" dirty="0" err="1"/>
              <a:t>daralması</a:t>
            </a:r>
            <a:r>
              <a:rPr lang="en-GB" dirty="0"/>
              <a:t>, </a:t>
            </a:r>
            <a:r>
              <a:rPr lang="en-GB" dirty="0" err="1"/>
              <a:t>tıkanması</a:t>
            </a:r>
            <a:r>
              <a:rPr lang="en-GB" dirty="0"/>
              <a:t> </a:t>
            </a:r>
            <a:r>
              <a:rPr lang="en-GB" dirty="0" err="1"/>
              <a:t>ve</a:t>
            </a:r>
            <a:r>
              <a:rPr lang="en-GB" dirty="0"/>
              <a:t> </a:t>
            </a:r>
            <a:r>
              <a:rPr lang="en-GB" dirty="0" err="1"/>
              <a:t>yayırtılarak</a:t>
            </a:r>
            <a:r>
              <a:rPr lang="en-GB" dirty="0"/>
              <a:t> </a:t>
            </a:r>
            <a:r>
              <a:rPr lang="en-GB" dirty="0" err="1"/>
              <a:t>kanın</a:t>
            </a:r>
            <a:r>
              <a:rPr lang="en-GB" dirty="0"/>
              <a:t> </a:t>
            </a:r>
            <a:r>
              <a:rPr lang="en-GB" dirty="0" err="1"/>
              <a:t>damar</a:t>
            </a:r>
            <a:r>
              <a:rPr lang="en-GB" dirty="0"/>
              <a:t> </a:t>
            </a:r>
            <a:r>
              <a:rPr lang="en-GB" dirty="0" err="1"/>
              <a:t>dışına</a:t>
            </a:r>
            <a:r>
              <a:rPr lang="en-GB" dirty="0"/>
              <a:t> </a:t>
            </a:r>
            <a:r>
              <a:rPr lang="en-GB" dirty="0" err="1"/>
              <a:t>çıkması</a:t>
            </a:r>
            <a:r>
              <a:rPr lang="en-GB" dirty="0"/>
              <a:t> </a:t>
            </a:r>
            <a:r>
              <a:rPr lang="en-GB" dirty="0" err="1"/>
              <a:t>sonucu</a:t>
            </a:r>
            <a:r>
              <a:rPr lang="en-GB" dirty="0"/>
              <a:t> </a:t>
            </a:r>
            <a:r>
              <a:rPr lang="en-GB" dirty="0" err="1"/>
              <a:t>ortaya</a:t>
            </a:r>
            <a:r>
              <a:rPr lang="en-GB" dirty="0"/>
              <a:t> </a:t>
            </a:r>
            <a:r>
              <a:rPr lang="en-GB" dirty="0" err="1"/>
              <a:t>çıkan</a:t>
            </a:r>
            <a:r>
              <a:rPr lang="en-GB" dirty="0"/>
              <a:t> </a:t>
            </a:r>
            <a:r>
              <a:rPr lang="en-GB" dirty="0" err="1"/>
              <a:t>klinik</a:t>
            </a:r>
            <a:r>
              <a:rPr lang="en-GB" dirty="0"/>
              <a:t> </a:t>
            </a:r>
            <a:r>
              <a:rPr lang="en-GB" dirty="0" err="1"/>
              <a:t>tablolara</a:t>
            </a:r>
            <a:r>
              <a:rPr lang="en-GB" dirty="0"/>
              <a:t> </a:t>
            </a:r>
            <a:r>
              <a:rPr lang="en-GB" dirty="0" err="1"/>
              <a:t>serebrovasküler</a:t>
            </a:r>
            <a:r>
              <a:rPr lang="en-GB" dirty="0"/>
              <a:t> </a:t>
            </a:r>
            <a:r>
              <a:rPr lang="en-GB" dirty="0" err="1"/>
              <a:t>olay</a:t>
            </a:r>
            <a:r>
              <a:rPr lang="en-GB" dirty="0"/>
              <a:t>, </a:t>
            </a:r>
            <a:r>
              <a:rPr lang="en-GB" dirty="0" err="1"/>
              <a:t>yani</a:t>
            </a:r>
            <a:r>
              <a:rPr lang="en-GB" dirty="0"/>
              <a:t> </a:t>
            </a:r>
            <a:r>
              <a:rPr lang="en-GB" dirty="0" err="1"/>
              <a:t>beyin</a:t>
            </a:r>
            <a:r>
              <a:rPr lang="en-GB" dirty="0"/>
              <a:t> </a:t>
            </a:r>
            <a:r>
              <a:rPr lang="en-GB" dirty="0" err="1"/>
              <a:t>damar</a:t>
            </a:r>
            <a:r>
              <a:rPr lang="en-GB" dirty="0"/>
              <a:t> </a:t>
            </a:r>
            <a:r>
              <a:rPr lang="en-GB" dirty="0" err="1"/>
              <a:t>hastalığı</a:t>
            </a:r>
            <a:r>
              <a:rPr lang="en-GB" dirty="0"/>
              <a:t> </a:t>
            </a:r>
            <a:r>
              <a:rPr lang="en-GB" dirty="0" err="1"/>
              <a:t>denir</a:t>
            </a:r>
            <a:r>
              <a:rPr lang="en-GB" dirty="0"/>
              <a:t>. </a:t>
            </a:r>
            <a:r>
              <a:rPr lang="en-GB" dirty="0" err="1"/>
              <a:t>Strok</a:t>
            </a:r>
            <a:r>
              <a:rPr lang="en-GB" dirty="0"/>
              <a:t> </a:t>
            </a:r>
            <a:r>
              <a:rPr lang="en-GB" dirty="0" err="1"/>
              <a:t>ve</a:t>
            </a:r>
            <a:r>
              <a:rPr lang="en-GB" dirty="0"/>
              <a:t> </a:t>
            </a:r>
            <a:r>
              <a:rPr lang="en-GB" dirty="0" err="1"/>
              <a:t>inme</a:t>
            </a:r>
            <a:r>
              <a:rPr lang="en-GB" dirty="0"/>
              <a:t> de </a:t>
            </a:r>
            <a:r>
              <a:rPr lang="en-GB" dirty="0" err="1"/>
              <a:t>aynı</a:t>
            </a:r>
            <a:r>
              <a:rPr lang="en-GB" dirty="0"/>
              <a:t> </a:t>
            </a:r>
            <a:r>
              <a:rPr lang="en-GB" dirty="0" err="1"/>
              <a:t>amaçla</a:t>
            </a:r>
            <a:r>
              <a:rPr lang="en-GB" dirty="0"/>
              <a:t> </a:t>
            </a:r>
            <a:r>
              <a:rPr lang="en-GB" dirty="0" err="1"/>
              <a:t>kullanılan</a:t>
            </a:r>
            <a:r>
              <a:rPr lang="en-GB" dirty="0"/>
              <a:t> </a:t>
            </a:r>
            <a:r>
              <a:rPr lang="en-GB" dirty="0" err="1"/>
              <a:t>isimlerdir</a:t>
            </a:r>
            <a:r>
              <a:rPr lang="en-GB" dirty="0"/>
              <a:t>. </a:t>
            </a:r>
            <a:endParaRPr lang="tr-TR" dirty="0"/>
          </a:p>
          <a:p>
            <a:r>
              <a:rPr lang="tr-TR" dirty="0" err="1"/>
              <a:t>İnme’ye</a:t>
            </a:r>
            <a:r>
              <a:rPr lang="tr-TR" dirty="0"/>
              <a:t> ne kadar erken yanıt verilirse/ müdahale edilirse kurtulma şansı o kadar artar. İlk inme belirtilerinin ardından üç saat içinde acil servise giden hastalar, gecikmiş bakım gören hastalardan daha az engellilik durumu yaşamaktadır. Ancak, yine de inme toparlanması ömür boyu sürecek bir süreçtir.</a:t>
            </a:r>
          </a:p>
          <a:p>
            <a:r>
              <a:rPr lang="tr-TR" dirty="0"/>
              <a:t>İnme (</a:t>
            </a:r>
            <a:r>
              <a:rPr lang="tr-TR" dirty="0" err="1"/>
              <a:t>serebrovasküler</a:t>
            </a:r>
            <a:r>
              <a:rPr lang="tr-TR" dirty="0"/>
              <a:t> olay / kaza) genellikle beynin bir tarafını etkiler. Vücudun bir tarafının hareket ve hissi (sol) beynin ters (sağ) tarafından kontrol edilir.</a:t>
            </a:r>
          </a:p>
          <a:p>
            <a:r>
              <a:rPr lang="tr-TR" dirty="0"/>
              <a:t>Eğer geçirilen inme beynin sol tarafını etkiliyorsa, vücutta sağ tarafta sorunlar yaşanacağı anlamına gelir.</a:t>
            </a:r>
          </a:p>
          <a:p>
            <a:r>
              <a:rPr lang="tr-TR" dirty="0"/>
              <a:t>Beynin sağ tarafı ise daha çok d</a:t>
            </a:r>
            <a:r>
              <a:rPr lang="en-US" dirty="0" err="1"/>
              <a:t>ikka</a:t>
            </a:r>
            <a:r>
              <a:rPr lang="tr-TR" dirty="0"/>
              <a:t>t, a</a:t>
            </a:r>
            <a:r>
              <a:rPr lang="en-US" dirty="0" err="1"/>
              <a:t>lgı</a:t>
            </a:r>
            <a:r>
              <a:rPr lang="tr-TR" dirty="0"/>
              <a:t>, h</a:t>
            </a:r>
            <a:r>
              <a:rPr lang="en-US" dirty="0" err="1"/>
              <a:t>afıza</a:t>
            </a:r>
            <a:r>
              <a:rPr lang="tr-TR" dirty="0"/>
              <a:t>, o</a:t>
            </a:r>
            <a:r>
              <a:rPr lang="en-US" dirty="0" err="1"/>
              <a:t>rganizasyon</a:t>
            </a:r>
            <a:r>
              <a:rPr lang="tr-TR" dirty="0"/>
              <a:t>, m</a:t>
            </a:r>
            <a:r>
              <a:rPr lang="en-US" dirty="0" err="1"/>
              <a:t>antık</a:t>
            </a:r>
            <a:r>
              <a:rPr lang="tr-TR" dirty="0"/>
              <a:t>y</a:t>
            </a:r>
            <a:r>
              <a:rPr lang="en-US" dirty="0" err="1"/>
              <a:t>ürütme</a:t>
            </a:r>
            <a:r>
              <a:rPr lang="tr-TR" dirty="0"/>
              <a:t> gibi kognitif becerileri kontrol eder.</a:t>
            </a:r>
          </a:p>
          <a:p>
            <a:r>
              <a:rPr lang="tr-TR" b="1" dirty="0" err="1"/>
              <a:t>Travmatik</a:t>
            </a:r>
            <a:r>
              <a:rPr lang="tr-TR" b="1" dirty="0"/>
              <a:t> Beyin Hasarı </a:t>
            </a:r>
            <a:endParaRPr lang="tr-TR" dirty="0"/>
          </a:p>
          <a:p>
            <a:pPr marL="0" indent="0">
              <a:buNone/>
            </a:pPr>
            <a:endParaRPr lang="tr-TR" dirty="0"/>
          </a:p>
          <a:p>
            <a:r>
              <a:rPr lang="tr-TR" dirty="0" err="1"/>
              <a:t>Travmatik</a:t>
            </a:r>
            <a:r>
              <a:rPr lang="tr-TR" dirty="0"/>
              <a:t> beyin hasarı (TBH), kafanın ani ve şiddetli bir şekilde bir nesneye çarpması (araba camı, kalorifer, beton gibi) ya da bir nesnenin kafatasını delerek beyin dokusuna zarar vermesi (kurşun, çivi gibi) sonucu ortaya çıkan beyin yaralanmalarıdır.</a:t>
            </a:r>
          </a:p>
          <a:p>
            <a:r>
              <a:rPr lang="tr-TR" b="1" dirty="0" err="1"/>
              <a:t>Travmatik</a:t>
            </a:r>
            <a:r>
              <a:rPr lang="tr-TR" b="1" dirty="0"/>
              <a:t> Beyin Hasarı Tipleri</a:t>
            </a:r>
            <a:endParaRPr lang="tr-TR" dirty="0"/>
          </a:p>
          <a:p>
            <a:r>
              <a:rPr lang="tr-TR" dirty="0"/>
              <a:t>Kafatasının durumuna göre kapalı ve açık kafa yaralanmaları şeklinde ikiye ayrılabilmektedir. Açık kafa yaralanmalarında kafatasında kırık oluşurken kapalı travmalarda kırık oluşmaz.</a:t>
            </a:r>
          </a:p>
          <a:p>
            <a:r>
              <a:rPr lang="tr-TR" dirty="0"/>
              <a:t>Hasarlanan beyin alanlarına bağlı olarak fiziksel, davranışsal ya da zihinsel değişiklikler ortaya çıkabilmektedir. Çoğu yaralanma, beynin küçük bir alanıyla sınırlı olabilmektedir. Bu küçük hasar sıklıkla kafanın nesneye çarptığı ya da nesnenin beyne girdiği yerde bulunmaktadır.</a:t>
            </a:r>
          </a:p>
          <a:p>
            <a:r>
              <a:rPr lang="tr-TR" dirty="0"/>
              <a:t>Özellikle kapalı kafa yaralanmalarında beynin çeşitli alanlarının etkilendiği yaygın hasarlar da görülebilmektedir. Bu yaygın hasarlanmalar beynin kafatası içinde geri ve ileri gidip gelmesine bağlı olarak ortaya çıkmaktadır. </a:t>
            </a:r>
            <a:r>
              <a:rPr lang="tr-TR" dirty="0" err="1"/>
              <a:t>Frontal</a:t>
            </a:r>
            <a:r>
              <a:rPr lang="tr-TR" dirty="0"/>
              <a:t> (ön) ve </a:t>
            </a:r>
            <a:r>
              <a:rPr lang="tr-TR" dirty="0" err="1"/>
              <a:t>temporal</a:t>
            </a:r>
            <a:r>
              <a:rPr lang="tr-TR" dirty="0"/>
              <a:t> (yan) loblar, dolayısıyla, konuşma ve dil alanları çoğunlukla bu şekilde etkilenmektedir. Çoğunlukla dil ve konuşma alanları hasarlandığından genellikle </a:t>
            </a:r>
            <a:r>
              <a:rPr lang="tr-TR" b="1" dirty="0"/>
              <a:t>iletişim güçlükleri</a:t>
            </a:r>
            <a:r>
              <a:rPr lang="tr-TR" dirty="0"/>
              <a:t> ortaya çıkmaktadır. Diğer sorunlar ise şöyle sıralanabilir: ses bozuklukları, yutma güçlüğü, yürüme, denge, koordinasyon, koku alma, bellek ve bilişsel becerilerde yetersizlik.</a:t>
            </a:r>
          </a:p>
          <a:p>
            <a:pPr marL="0" indent="0">
              <a:buNone/>
            </a:pPr>
            <a:r>
              <a:rPr lang="tr-TR" dirty="0"/>
              <a:t> </a:t>
            </a:r>
          </a:p>
          <a:p>
            <a:endParaRPr lang="tr-TR" dirty="0"/>
          </a:p>
        </p:txBody>
      </p:sp>
    </p:spTree>
    <p:extLst>
      <p:ext uri="{BB962C8B-B14F-4D97-AF65-F5344CB8AC3E}">
        <p14:creationId xmlns:p14="http://schemas.microsoft.com/office/powerpoint/2010/main" val="29458951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19" y="195208"/>
            <a:ext cx="11281881" cy="6349429"/>
          </a:xfrm>
        </p:spPr>
        <p:txBody>
          <a:bodyPr>
            <a:normAutofit/>
          </a:bodyPr>
          <a:lstStyle/>
          <a:p>
            <a:r>
              <a:rPr lang="tr-TR" b="1" dirty="0"/>
              <a:t>Dile İlişkin Sorunlar</a:t>
            </a:r>
            <a:endParaRPr lang="tr-TR" dirty="0"/>
          </a:p>
          <a:p>
            <a:r>
              <a:rPr lang="tr-TR" b="1" dirty="0"/>
              <a:t> </a:t>
            </a:r>
            <a:endParaRPr lang="tr-TR" dirty="0"/>
          </a:p>
          <a:p>
            <a:r>
              <a:rPr lang="tr-TR" dirty="0"/>
              <a:t>Sözcük bulma güçlüğü; düzgün cümle kuramama; uzun ve çoğunlukla hatalı anlatımlar ya da açıklamalar; sözcükleri anlamada zorluk; şaka ya da esprilerdeki farklı kullanımları, deyimleri, imalı kullanımları anlayamama; bazen kendi hatalarının farkında olmama ve buna bağlı olarak çabuk sinirlenme; okuma ve yazma becerilerinde gerileme; matematik becerilerinde bozulma.</a:t>
            </a:r>
          </a:p>
          <a:p>
            <a:r>
              <a:rPr lang="tr-TR" b="1" dirty="0"/>
              <a:t> </a:t>
            </a:r>
            <a:endParaRPr lang="tr-TR" dirty="0"/>
          </a:p>
          <a:p>
            <a:r>
              <a:rPr lang="tr-TR" b="1" dirty="0"/>
              <a:t>Konuşmaya İlişkin Sorunlar</a:t>
            </a:r>
            <a:endParaRPr lang="tr-TR" dirty="0"/>
          </a:p>
          <a:p>
            <a:r>
              <a:rPr lang="tr-TR" b="1" dirty="0"/>
              <a:t> </a:t>
            </a:r>
            <a:endParaRPr lang="tr-TR" dirty="0"/>
          </a:p>
          <a:p>
            <a:r>
              <a:rPr lang="tr-TR" dirty="0"/>
              <a:t>TBH olan kişilerde karşılaşılabilecek konuşmanın anlaşılırlığı ile ilgili sorunlar da gözlemlenmektedir. Normalden yavaş, anlaşılmaz, ağızda geveleme şeklinde bir konuşma duyulabilir. Bunun sebebi konuşma organlarındaki kasları kontrol eden beyin alanlarının hasarlanmasıdır. Bu tip bir konuşma bozukluğuna </a:t>
            </a:r>
            <a:r>
              <a:rPr lang="tr-TR" b="1" dirty="0"/>
              <a:t>“</a:t>
            </a:r>
            <a:r>
              <a:rPr lang="tr-TR" b="1" dirty="0" err="1"/>
              <a:t>dizartri</a:t>
            </a:r>
            <a:r>
              <a:rPr lang="tr-TR" b="1" dirty="0"/>
              <a:t>”</a:t>
            </a:r>
            <a:r>
              <a:rPr lang="tr-TR" dirty="0"/>
              <a:t> denmektedir. </a:t>
            </a:r>
          </a:p>
          <a:p>
            <a:r>
              <a:rPr lang="tr-TR" dirty="0"/>
              <a:t>Beynin sol </a:t>
            </a:r>
            <a:r>
              <a:rPr lang="tr-TR" dirty="0" err="1"/>
              <a:t>hemisferinde</a:t>
            </a:r>
            <a:r>
              <a:rPr lang="tr-TR" dirty="0"/>
              <a:t> oluşan bir yaralanma (inme) </a:t>
            </a:r>
            <a:r>
              <a:rPr lang="tr-TR" dirty="0" err="1"/>
              <a:t>fiziken</a:t>
            </a:r>
            <a:r>
              <a:rPr lang="tr-TR" dirty="0"/>
              <a:t> vücudun sağ tarafını etkilemenin yanı sıra (felç), dil merkezleri sol </a:t>
            </a:r>
            <a:r>
              <a:rPr lang="tr-TR" dirty="0" err="1"/>
              <a:t>hemisferde</a:t>
            </a:r>
            <a:r>
              <a:rPr lang="tr-TR" dirty="0"/>
              <a:t> olduğundan bireyin dil, konuşma ve iletişim becerilerini de etkileyecektir. Beynin sol tarafı çoğu insanda dili algılama ve ifade etme becerisini kontrol eder. Bu tip bir edinilmiş dil </a:t>
            </a:r>
            <a:r>
              <a:rPr lang="tr-TR" dirty="0" err="1"/>
              <a:t>bozukluğuna</a:t>
            </a:r>
            <a:r>
              <a:rPr lang="tr-TR" b="1" dirty="0" err="1"/>
              <a:t>“afazi</a:t>
            </a:r>
            <a:r>
              <a:rPr lang="tr-TR" b="1" dirty="0"/>
              <a:t>”</a:t>
            </a:r>
            <a:r>
              <a:rPr lang="tr-TR" dirty="0"/>
              <a:t> denmektedir. </a:t>
            </a:r>
          </a:p>
          <a:p>
            <a:endParaRPr lang="tr-TR" dirty="0"/>
          </a:p>
          <a:p>
            <a:endParaRPr lang="tr-TR" dirty="0"/>
          </a:p>
        </p:txBody>
      </p:sp>
    </p:spTree>
    <p:extLst>
      <p:ext uri="{BB962C8B-B14F-4D97-AF65-F5344CB8AC3E}">
        <p14:creationId xmlns:p14="http://schemas.microsoft.com/office/powerpoint/2010/main" val="42152714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93" y="143838"/>
            <a:ext cx="12020764" cy="6534364"/>
          </a:xfrm>
        </p:spPr>
        <p:txBody>
          <a:bodyPr>
            <a:normAutofit fontScale="92500" lnSpcReduction="20000"/>
          </a:bodyPr>
          <a:lstStyle/>
          <a:p>
            <a:r>
              <a:rPr lang="tr-TR" b="1" dirty="0"/>
              <a:t>Sağ </a:t>
            </a:r>
            <a:r>
              <a:rPr lang="tr-TR" b="1" dirty="0" err="1"/>
              <a:t>Hemisfer</a:t>
            </a:r>
            <a:r>
              <a:rPr lang="tr-TR" b="1" dirty="0"/>
              <a:t> Bozuklukları</a:t>
            </a:r>
            <a:endParaRPr lang="tr-TR" dirty="0"/>
          </a:p>
          <a:p>
            <a:r>
              <a:rPr lang="tr-TR" b="1" dirty="0"/>
              <a:t> </a:t>
            </a:r>
            <a:endParaRPr lang="tr-TR" dirty="0"/>
          </a:p>
          <a:p>
            <a:r>
              <a:rPr lang="en-AU" dirty="0" err="1"/>
              <a:t>Beynin</a:t>
            </a:r>
            <a:r>
              <a:rPr lang="en-AU" dirty="0"/>
              <a:t> </a:t>
            </a:r>
            <a:r>
              <a:rPr lang="en-AU" dirty="0" err="1"/>
              <a:t>sağ</a:t>
            </a:r>
            <a:r>
              <a:rPr lang="en-AU" dirty="0"/>
              <a:t> </a:t>
            </a:r>
            <a:r>
              <a:rPr lang="en-AU" dirty="0" err="1"/>
              <a:t>tarafında</a:t>
            </a:r>
            <a:r>
              <a:rPr lang="en-AU" dirty="0"/>
              <a:t> </a:t>
            </a:r>
            <a:r>
              <a:rPr lang="tr-TR" dirty="0"/>
              <a:t>oluşan herhangi bir </a:t>
            </a:r>
            <a:r>
              <a:rPr lang="en-AU" dirty="0" err="1"/>
              <a:t>hasar</a:t>
            </a:r>
            <a:r>
              <a:rPr lang="tr-TR" dirty="0"/>
              <a:t> çeşitli </a:t>
            </a:r>
            <a:r>
              <a:rPr lang="en-AU" dirty="0" err="1"/>
              <a:t>iletişim</a:t>
            </a:r>
            <a:r>
              <a:rPr lang="en-AU" dirty="0"/>
              <a:t> </a:t>
            </a:r>
            <a:r>
              <a:rPr lang="en-AU" dirty="0" err="1"/>
              <a:t>bozukluklarına</a:t>
            </a:r>
            <a:r>
              <a:rPr lang="en-AU" dirty="0"/>
              <a:t> </a:t>
            </a:r>
            <a:r>
              <a:rPr lang="en-AU" dirty="0" err="1"/>
              <a:t>neden</a:t>
            </a:r>
            <a:r>
              <a:rPr lang="en-AU" dirty="0"/>
              <a:t> </a:t>
            </a:r>
            <a:r>
              <a:rPr lang="en-AU" dirty="0" err="1"/>
              <a:t>ol</a:t>
            </a:r>
            <a:r>
              <a:rPr lang="tr-TR" dirty="0" err="1"/>
              <a:t>abilir</a:t>
            </a:r>
            <a:r>
              <a:rPr lang="tr-TR" dirty="0"/>
              <a:t>. </a:t>
            </a:r>
            <a:r>
              <a:rPr lang="en-AU" dirty="0" err="1"/>
              <a:t>Genel</a:t>
            </a:r>
            <a:r>
              <a:rPr lang="en-AU" dirty="0"/>
              <a:t> </a:t>
            </a:r>
            <a:r>
              <a:rPr lang="en-AU" dirty="0" err="1"/>
              <a:t>konuşmada</a:t>
            </a:r>
            <a:r>
              <a:rPr lang="en-AU" dirty="0"/>
              <a:t> </a:t>
            </a:r>
            <a:r>
              <a:rPr lang="en-AU" dirty="0" err="1"/>
              <a:t>sorunlar</a:t>
            </a:r>
            <a:r>
              <a:rPr lang="en-AU" dirty="0"/>
              <a:t> </a:t>
            </a:r>
            <a:r>
              <a:rPr lang="en-AU" dirty="0" err="1"/>
              <a:t>göze</a:t>
            </a:r>
            <a:r>
              <a:rPr lang="en-AU" dirty="0"/>
              <a:t> </a:t>
            </a:r>
            <a:r>
              <a:rPr lang="en-AU" dirty="0" err="1"/>
              <a:t>çarpmıyor</a:t>
            </a:r>
            <a:r>
              <a:rPr lang="en-AU" dirty="0"/>
              <a:t> </a:t>
            </a:r>
            <a:r>
              <a:rPr lang="en-AU" dirty="0" err="1"/>
              <a:t>olabilir</a:t>
            </a:r>
            <a:r>
              <a:rPr lang="tr-TR" dirty="0"/>
              <a:t>.</a:t>
            </a:r>
          </a:p>
          <a:p>
            <a:r>
              <a:rPr lang="tr-TR" dirty="0"/>
              <a:t>Sağ </a:t>
            </a:r>
            <a:r>
              <a:rPr lang="tr-TR" dirty="0" err="1"/>
              <a:t>hemisfer</a:t>
            </a:r>
            <a:r>
              <a:rPr lang="tr-TR" dirty="0"/>
              <a:t> lezyonunun nedenleri </a:t>
            </a:r>
            <a:r>
              <a:rPr lang="en-AU" dirty="0" err="1"/>
              <a:t>arasında</a:t>
            </a:r>
            <a:r>
              <a:rPr lang="en-AU" dirty="0"/>
              <a:t>; </a:t>
            </a:r>
            <a:r>
              <a:rPr lang="tr-TR" dirty="0"/>
              <a:t>inme</a:t>
            </a:r>
            <a:r>
              <a:rPr lang="en-US" dirty="0"/>
              <a:t>, </a:t>
            </a:r>
            <a:r>
              <a:rPr lang="en-US" dirty="0" err="1"/>
              <a:t>tümor</a:t>
            </a:r>
            <a:r>
              <a:rPr lang="en-US" dirty="0"/>
              <a:t>, </a:t>
            </a:r>
            <a:r>
              <a:rPr lang="en-US" dirty="0" err="1"/>
              <a:t>enfeksiyon</a:t>
            </a:r>
            <a:r>
              <a:rPr lang="en-US" dirty="0"/>
              <a:t>, </a:t>
            </a:r>
            <a:r>
              <a:rPr lang="tr-TR" dirty="0" err="1"/>
              <a:t>travmatik</a:t>
            </a:r>
            <a:r>
              <a:rPr lang="tr-TR" dirty="0"/>
              <a:t> beyin yaralanması yer alır.</a:t>
            </a:r>
          </a:p>
          <a:p>
            <a:r>
              <a:rPr lang="en-US" dirty="0" err="1"/>
              <a:t>Sağ</a:t>
            </a:r>
            <a:r>
              <a:rPr lang="en-US" dirty="0"/>
              <a:t> </a:t>
            </a:r>
            <a:r>
              <a:rPr lang="en-US" dirty="0" err="1"/>
              <a:t>hemisfer</a:t>
            </a:r>
            <a:r>
              <a:rPr lang="en-US" dirty="0"/>
              <a:t> </a:t>
            </a:r>
            <a:r>
              <a:rPr lang="en-US" dirty="0" err="1"/>
              <a:t>bozukluklarında</a:t>
            </a:r>
            <a:r>
              <a:rPr lang="en-US" dirty="0"/>
              <a:t> </a:t>
            </a:r>
            <a:r>
              <a:rPr lang="en-US" dirty="0" err="1"/>
              <a:t>görülen</a:t>
            </a:r>
            <a:r>
              <a:rPr lang="en-US" dirty="0"/>
              <a:t> </a:t>
            </a:r>
            <a:r>
              <a:rPr lang="en-US" dirty="0" err="1"/>
              <a:t>bozukluklar</a:t>
            </a:r>
            <a:r>
              <a:rPr lang="en-US" dirty="0"/>
              <a:t> </a:t>
            </a:r>
            <a:r>
              <a:rPr lang="en-US" dirty="0" err="1"/>
              <a:t>aşağıdaki</a:t>
            </a:r>
            <a:r>
              <a:rPr lang="en-US" dirty="0"/>
              <a:t> </a:t>
            </a:r>
            <a:r>
              <a:rPr lang="en-US" dirty="0" err="1"/>
              <a:t>gibi</a:t>
            </a:r>
            <a:r>
              <a:rPr lang="en-US" dirty="0"/>
              <a:t> </a:t>
            </a:r>
            <a:r>
              <a:rPr lang="en-US" dirty="0" err="1"/>
              <a:t>sıralanabilir</a:t>
            </a:r>
            <a:r>
              <a:rPr lang="en-US" dirty="0"/>
              <a:t>;</a:t>
            </a:r>
            <a:endParaRPr lang="tr-TR" dirty="0"/>
          </a:p>
          <a:p>
            <a:pPr lvl="0"/>
            <a:r>
              <a:rPr lang="en-US" dirty="0" err="1"/>
              <a:t>Algısal</a:t>
            </a:r>
            <a:r>
              <a:rPr lang="en-US" dirty="0"/>
              <a:t> </a:t>
            </a:r>
            <a:r>
              <a:rPr lang="en-US" dirty="0" err="1"/>
              <a:t>Bozukluklarda</a:t>
            </a:r>
            <a:r>
              <a:rPr lang="en-US" dirty="0"/>
              <a:t> </a:t>
            </a:r>
            <a:r>
              <a:rPr lang="en-US" dirty="0" err="1"/>
              <a:t>inkar</a:t>
            </a:r>
            <a:r>
              <a:rPr lang="en-US" dirty="0"/>
              <a:t>/</a:t>
            </a:r>
            <a:r>
              <a:rPr lang="en-US" dirty="0" err="1"/>
              <a:t>aldırmama</a:t>
            </a:r>
            <a:r>
              <a:rPr lang="en-US" dirty="0"/>
              <a:t>, </a:t>
            </a:r>
            <a:r>
              <a:rPr lang="en-US" dirty="0" err="1"/>
              <a:t>hastalığı</a:t>
            </a:r>
            <a:r>
              <a:rPr lang="en-US" dirty="0"/>
              <a:t> </a:t>
            </a:r>
            <a:r>
              <a:rPr lang="en-US" dirty="0" err="1"/>
              <a:t>reddetme</a:t>
            </a:r>
            <a:r>
              <a:rPr lang="en-US" dirty="0"/>
              <a:t>, </a:t>
            </a:r>
            <a:r>
              <a:rPr lang="en-US" dirty="0" err="1"/>
              <a:t>yapısal</a:t>
            </a:r>
            <a:r>
              <a:rPr lang="en-US" dirty="0"/>
              <a:t> </a:t>
            </a:r>
            <a:r>
              <a:rPr lang="en-US" dirty="0" err="1"/>
              <a:t>bozukluk</a:t>
            </a:r>
            <a:r>
              <a:rPr lang="en-US" dirty="0"/>
              <a:t>, </a:t>
            </a:r>
            <a:r>
              <a:rPr lang="en-US" dirty="0" err="1"/>
              <a:t>topografik</a:t>
            </a:r>
            <a:r>
              <a:rPr lang="en-US" dirty="0"/>
              <a:t> </a:t>
            </a:r>
            <a:r>
              <a:rPr lang="en-US" dirty="0" err="1"/>
              <a:t>bozukluk</a:t>
            </a:r>
            <a:r>
              <a:rPr lang="en-US" dirty="0"/>
              <a:t>, </a:t>
            </a:r>
            <a:r>
              <a:rPr lang="en-US" dirty="0" err="1"/>
              <a:t>coğrafioryantasyon</a:t>
            </a:r>
            <a:r>
              <a:rPr lang="en-US" dirty="0"/>
              <a:t> </a:t>
            </a:r>
            <a:r>
              <a:rPr lang="en-US" dirty="0" err="1"/>
              <a:t>bozukluğu</a:t>
            </a:r>
            <a:r>
              <a:rPr lang="en-US" dirty="0"/>
              <a:t>, </a:t>
            </a:r>
            <a:r>
              <a:rPr lang="en-US" dirty="0" err="1"/>
              <a:t>reduplikasyonparamnezi</a:t>
            </a:r>
            <a:r>
              <a:rPr lang="en-US" dirty="0"/>
              <a:t>, </a:t>
            </a:r>
            <a:r>
              <a:rPr lang="en-US" dirty="0" err="1"/>
              <a:t>görsel</a:t>
            </a:r>
            <a:r>
              <a:rPr lang="en-US" dirty="0"/>
              <a:t> </a:t>
            </a:r>
            <a:r>
              <a:rPr lang="en-US" dirty="0" err="1"/>
              <a:t>algısal</a:t>
            </a:r>
            <a:r>
              <a:rPr lang="en-US" dirty="0"/>
              <a:t> </a:t>
            </a:r>
            <a:r>
              <a:rPr lang="en-US" dirty="0" err="1"/>
              <a:t>bozukluk</a:t>
            </a:r>
            <a:r>
              <a:rPr lang="en-US" dirty="0"/>
              <a:t>, </a:t>
            </a:r>
            <a:r>
              <a:rPr lang="en-US" dirty="0" err="1"/>
              <a:t>yüz</a:t>
            </a:r>
            <a:r>
              <a:rPr lang="en-US" dirty="0"/>
              <a:t> </a:t>
            </a:r>
            <a:r>
              <a:rPr lang="en-US" dirty="0" err="1"/>
              <a:t>tanıma</a:t>
            </a:r>
            <a:r>
              <a:rPr lang="en-US" dirty="0"/>
              <a:t> </a:t>
            </a:r>
            <a:r>
              <a:rPr lang="en-US" dirty="0" err="1"/>
              <a:t>bozukluğu</a:t>
            </a:r>
            <a:r>
              <a:rPr lang="en-US" dirty="0"/>
              <a:t> </a:t>
            </a:r>
            <a:r>
              <a:rPr lang="en-US" dirty="0" err="1"/>
              <a:t>yeralır</a:t>
            </a:r>
            <a:r>
              <a:rPr lang="en-US" dirty="0"/>
              <a:t>.</a:t>
            </a:r>
            <a:endParaRPr lang="tr-TR" dirty="0"/>
          </a:p>
          <a:p>
            <a:pPr lvl="0"/>
            <a:r>
              <a:rPr lang="en-US" dirty="0" err="1"/>
              <a:t>İletişim</a:t>
            </a:r>
            <a:r>
              <a:rPr lang="en-US" dirty="0"/>
              <a:t> </a:t>
            </a:r>
            <a:r>
              <a:rPr lang="en-US" dirty="0" err="1"/>
              <a:t>bozukluklarında</a:t>
            </a:r>
            <a:r>
              <a:rPr lang="en-US" dirty="0"/>
              <a:t> </a:t>
            </a:r>
            <a:r>
              <a:rPr lang="en-US" dirty="0" err="1"/>
              <a:t>ise</a:t>
            </a:r>
            <a:r>
              <a:rPr lang="tr-TR" dirty="0"/>
              <a:t>; </a:t>
            </a:r>
            <a:r>
              <a:rPr lang="en-US" dirty="0" err="1"/>
              <a:t>prozodinin</a:t>
            </a:r>
            <a:r>
              <a:rPr lang="en-US" dirty="0"/>
              <a:t> </a:t>
            </a:r>
            <a:r>
              <a:rPr lang="en-US" dirty="0" err="1"/>
              <a:t>bozulması</a:t>
            </a:r>
            <a:r>
              <a:rPr lang="en-US" dirty="0"/>
              <a:t>, </a:t>
            </a:r>
            <a:r>
              <a:rPr lang="en-US" dirty="0" err="1"/>
              <a:t>günlük</a:t>
            </a:r>
            <a:r>
              <a:rPr lang="en-US" dirty="0"/>
              <a:t> </a:t>
            </a:r>
            <a:r>
              <a:rPr lang="en-US" dirty="0" err="1"/>
              <a:t>konuşmada</a:t>
            </a:r>
            <a:r>
              <a:rPr lang="en-US" dirty="0"/>
              <a:t> </a:t>
            </a:r>
            <a:r>
              <a:rPr lang="en-US" dirty="0" err="1"/>
              <a:t>organizasyonu</a:t>
            </a:r>
            <a:r>
              <a:rPr lang="en-US" dirty="0"/>
              <a:t> </a:t>
            </a:r>
            <a:r>
              <a:rPr lang="en-US" dirty="0" err="1"/>
              <a:t>yapamama</a:t>
            </a:r>
            <a:r>
              <a:rPr lang="en-US" dirty="0"/>
              <a:t>, </a:t>
            </a:r>
            <a:r>
              <a:rPr lang="en-US" dirty="0" err="1"/>
              <a:t>günlük</a:t>
            </a:r>
            <a:r>
              <a:rPr lang="en-US" dirty="0"/>
              <a:t> </a:t>
            </a:r>
            <a:r>
              <a:rPr lang="en-US" dirty="0" err="1"/>
              <a:t>konuşmaları</a:t>
            </a:r>
            <a:r>
              <a:rPr lang="en-US" dirty="0"/>
              <a:t> </a:t>
            </a:r>
            <a:r>
              <a:rPr lang="en-US" dirty="0" err="1"/>
              <a:t>takip</a:t>
            </a:r>
            <a:r>
              <a:rPr lang="en-US" dirty="0"/>
              <a:t> </a:t>
            </a:r>
            <a:r>
              <a:rPr lang="en-US" dirty="0" err="1"/>
              <a:t>etme</a:t>
            </a:r>
            <a:r>
              <a:rPr lang="en-US" dirty="0"/>
              <a:t> </a:t>
            </a:r>
            <a:r>
              <a:rPr lang="en-US" dirty="0" err="1"/>
              <a:t>ve</a:t>
            </a:r>
            <a:r>
              <a:rPr lang="en-US" dirty="0"/>
              <a:t> </a:t>
            </a:r>
            <a:r>
              <a:rPr lang="en-US" dirty="0" err="1"/>
              <a:t>anlamada</a:t>
            </a:r>
            <a:r>
              <a:rPr lang="en-US" dirty="0"/>
              <a:t> </a:t>
            </a:r>
            <a:r>
              <a:rPr lang="en-US" dirty="0" err="1"/>
              <a:t>güçlük</a:t>
            </a:r>
            <a:r>
              <a:rPr lang="en-US" dirty="0"/>
              <a:t>, pragmatic </a:t>
            </a:r>
            <a:r>
              <a:rPr lang="en-US" dirty="0" err="1"/>
              <a:t>bozukluklar</a:t>
            </a:r>
            <a:r>
              <a:rPr lang="en-US" dirty="0"/>
              <a:t> </a:t>
            </a:r>
            <a:r>
              <a:rPr lang="en-US" dirty="0" err="1"/>
              <a:t>yer</a:t>
            </a:r>
            <a:r>
              <a:rPr lang="en-US" dirty="0"/>
              <a:t> </a:t>
            </a:r>
            <a:r>
              <a:rPr lang="en-US" dirty="0" err="1"/>
              <a:t>alır</a:t>
            </a:r>
            <a:r>
              <a:rPr lang="en-US" dirty="0"/>
              <a:t>.</a:t>
            </a:r>
            <a:r>
              <a:rPr lang="tr-TR" dirty="0"/>
              <a:t> Bütün bu bozuklukları yanı sıra hastalar </a:t>
            </a:r>
            <a:r>
              <a:rPr lang="en-US" dirty="0" err="1"/>
              <a:t>duygu</a:t>
            </a:r>
            <a:r>
              <a:rPr lang="en-US" dirty="0"/>
              <a:t> </a:t>
            </a:r>
            <a:r>
              <a:rPr lang="en-US" dirty="0" err="1"/>
              <a:t>tanıma</a:t>
            </a:r>
            <a:r>
              <a:rPr lang="en-US" dirty="0"/>
              <a:t> </a:t>
            </a:r>
            <a:r>
              <a:rPr lang="en-US" dirty="0" err="1"/>
              <a:t>ve</a:t>
            </a:r>
            <a:r>
              <a:rPr lang="en-US" dirty="0"/>
              <a:t> </a:t>
            </a:r>
            <a:r>
              <a:rPr lang="en-US" dirty="0" err="1"/>
              <a:t>ifade</a:t>
            </a:r>
            <a:r>
              <a:rPr lang="en-US" dirty="0"/>
              <a:t> </a:t>
            </a:r>
            <a:r>
              <a:rPr lang="en-US" dirty="0" err="1"/>
              <a:t>etme</a:t>
            </a:r>
            <a:r>
              <a:rPr lang="en-US" dirty="0"/>
              <a:t> </a:t>
            </a:r>
            <a:r>
              <a:rPr lang="en-US" dirty="0" err="1"/>
              <a:t>güçlükleri</a:t>
            </a:r>
            <a:r>
              <a:rPr lang="tr-TR" dirty="0"/>
              <a:t> ve </a:t>
            </a:r>
            <a:r>
              <a:rPr lang="en-US" dirty="0" err="1"/>
              <a:t>dikkat</a:t>
            </a:r>
            <a:r>
              <a:rPr lang="en-US" dirty="0"/>
              <a:t> </a:t>
            </a:r>
            <a:r>
              <a:rPr lang="en-US" dirty="0" err="1"/>
              <a:t>güçlükleri</a:t>
            </a:r>
            <a:r>
              <a:rPr lang="en-US" dirty="0"/>
              <a:t> de </a:t>
            </a:r>
            <a:r>
              <a:rPr lang="en-US" dirty="0" err="1"/>
              <a:t>yaşayabilirler</a:t>
            </a:r>
            <a:r>
              <a:rPr lang="en-US" dirty="0"/>
              <a:t>.  </a:t>
            </a:r>
            <a:endParaRPr lang="tr-TR" dirty="0"/>
          </a:p>
          <a:p>
            <a:r>
              <a:rPr lang="tr-TR" dirty="0"/>
              <a:t> </a:t>
            </a:r>
          </a:p>
          <a:p>
            <a:r>
              <a:rPr lang="tr-TR" dirty="0"/>
              <a:t>Edinilmiş beyin hastalığının sonucu olarak bilişsel fonksiyonda ilerleyici bozulmaya </a:t>
            </a:r>
            <a:r>
              <a:rPr lang="tr-TR" b="1" dirty="0" err="1"/>
              <a:t>demans</a:t>
            </a:r>
            <a:r>
              <a:rPr lang="tr-TR" b="1" dirty="0"/>
              <a:t> </a:t>
            </a:r>
            <a:r>
              <a:rPr lang="tr-TR" dirty="0"/>
              <a:t>denir. Kısa-uzun süreli hafızada bozulma, soyut düşünme, muhakeme ve diğer üst düzey kognitif (bilişsel) becerilerde problem vardır. Bu bozukluklara neden olan organik bir neden vardır. Bozuk dil fonksiyonu bazı </a:t>
            </a:r>
            <a:r>
              <a:rPr lang="tr-TR" dirty="0" err="1"/>
              <a:t>demans</a:t>
            </a:r>
            <a:r>
              <a:rPr lang="tr-TR" dirty="0"/>
              <a:t> tiplerinde hastalığın bütün aşamalarında görülür. Genellikle 65 yaş üstü </a:t>
            </a:r>
            <a:r>
              <a:rPr lang="tr-TR" dirty="0" err="1"/>
              <a:t>geriatrikpopülasyonda</a:t>
            </a:r>
            <a:r>
              <a:rPr lang="tr-TR" dirty="0"/>
              <a:t> karşılaşılır. Farklı </a:t>
            </a:r>
            <a:r>
              <a:rPr lang="tr-TR" dirty="0" err="1"/>
              <a:t>demans</a:t>
            </a:r>
            <a:r>
              <a:rPr lang="tr-TR" dirty="0"/>
              <a:t> tipleri, farklı dil bozuklukları ortaya çıkarır. </a:t>
            </a:r>
            <a:r>
              <a:rPr lang="tr-TR" dirty="0" err="1"/>
              <a:t>Demansla</a:t>
            </a:r>
            <a:r>
              <a:rPr lang="tr-TR" dirty="0"/>
              <a:t> ilişkili kognitif bozukluk bireyin </a:t>
            </a:r>
            <a:r>
              <a:rPr lang="tr-TR" dirty="0" err="1"/>
              <a:t>linguistik</a:t>
            </a:r>
            <a:r>
              <a:rPr lang="tr-TR" dirty="0"/>
              <a:t> bilgiyi anlama ve üretme becerisini etkiler. </a:t>
            </a:r>
            <a:r>
              <a:rPr lang="tr-TR" dirty="0" err="1"/>
              <a:t>Nöropatolojinin</a:t>
            </a:r>
            <a:r>
              <a:rPr lang="tr-TR" dirty="0"/>
              <a:t> bir sonucu olarak ortaya çıkan davranışsal problemler (</a:t>
            </a:r>
            <a:r>
              <a:rPr lang="tr-TR" dirty="0" err="1"/>
              <a:t>Örn</a:t>
            </a:r>
            <a:r>
              <a:rPr lang="tr-TR" dirty="0"/>
              <a:t>: paranoya, halüsinasyonlar, tekrarlamalar…) iletişimi etkileyebilir. </a:t>
            </a:r>
          </a:p>
          <a:p>
            <a:r>
              <a:rPr lang="tr-TR" dirty="0"/>
              <a:t>En bilinen tipi </a:t>
            </a:r>
            <a:r>
              <a:rPr lang="tr-TR" b="1" i="1" dirty="0"/>
              <a:t>Alzheimer</a:t>
            </a:r>
            <a:r>
              <a:rPr lang="tr-TR" dirty="0"/>
              <a:t>’dır. Alzheimer, gizli başlangıçlıdır, çoğunlukla 65 yaş sonrası ortaya çıkar, </a:t>
            </a:r>
            <a:r>
              <a:rPr lang="tr-TR" dirty="0" err="1"/>
              <a:t>progresiftir</a:t>
            </a:r>
            <a:r>
              <a:rPr lang="tr-TR" dirty="0"/>
              <a:t>, yavaş ilerler, plato dönemleri yaygındır, ailesel olabilir ya da olmayabilir, </a:t>
            </a:r>
            <a:r>
              <a:rPr lang="tr-TR" dirty="0" err="1"/>
              <a:t>parkinson</a:t>
            </a:r>
            <a:r>
              <a:rPr lang="tr-TR" dirty="0"/>
              <a:t> gibi diğer durumlarla birlikte görülebilir. Alzheimer’da sıklıkla karşılaşılan iletişim problemleri ise; afazi (Hem akıcı hem de akıcı olmayan afazi olarak başlayabilir), semantik sistemde ciddi problemler, dili anlama problemleri, konuyu devam ettirmede güçlük, </a:t>
            </a:r>
            <a:r>
              <a:rPr lang="tr-TR" dirty="0" err="1"/>
              <a:t>ekolalia</a:t>
            </a:r>
            <a:r>
              <a:rPr lang="tr-TR" dirty="0"/>
              <a:t>, anlamsız konuşma ve ilerleyen dönemlerde </a:t>
            </a:r>
            <a:r>
              <a:rPr lang="tr-TR" dirty="0" err="1"/>
              <a:t>mutizm</a:t>
            </a:r>
            <a:r>
              <a:rPr lang="tr-TR" dirty="0"/>
              <a:t> olarak sıralanabilir.</a:t>
            </a:r>
          </a:p>
          <a:p>
            <a:endParaRPr lang="tr-TR" dirty="0"/>
          </a:p>
        </p:txBody>
      </p:sp>
    </p:spTree>
    <p:extLst>
      <p:ext uri="{BB962C8B-B14F-4D97-AF65-F5344CB8AC3E}">
        <p14:creationId xmlns:p14="http://schemas.microsoft.com/office/powerpoint/2010/main" val="2053178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467" y="123290"/>
            <a:ext cx="12020764" cy="6585735"/>
          </a:xfrm>
        </p:spPr>
        <p:txBody>
          <a:bodyPr>
            <a:normAutofit fontScale="92500" lnSpcReduction="10000"/>
          </a:bodyPr>
          <a:lstStyle/>
          <a:p>
            <a:pPr lvl="2"/>
            <a:r>
              <a:rPr lang="tr-TR" b="1" dirty="0"/>
              <a:t>Motor Konuşma Bozuklukları</a:t>
            </a:r>
            <a:endParaRPr lang="tr-TR" dirty="0"/>
          </a:p>
          <a:p>
            <a:r>
              <a:rPr lang="tr-TR" dirty="0"/>
              <a:t>	Konuşmanın motor planlamasını ve </a:t>
            </a:r>
            <a:r>
              <a:rPr lang="tr-TR" dirty="0" err="1"/>
              <a:t>nöromusküler</a:t>
            </a:r>
            <a:r>
              <a:rPr lang="tr-TR" dirty="0"/>
              <a:t> kontrolünü etkileyen, nörolojik hasarların neden olduğu konuşma bozukluklarıdır. Konuşma apraksisi ve </a:t>
            </a:r>
            <a:r>
              <a:rPr lang="tr-TR" dirty="0" err="1"/>
              <a:t>dizartrileri</a:t>
            </a:r>
            <a:r>
              <a:rPr lang="tr-TR" dirty="0"/>
              <a:t> kapsar. Edinilmiş dil ve konuşma bozukluklarının %36,5 ‘i </a:t>
            </a:r>
            <a:r>
              <a:rPr lang="tr-TR" dirty="0" err="1"/>
              <a:t>MKB’dir</a:t>
            </a:r>
            <a:r>
              <a:rPr lang="tr-TR" dirty="0"/>
              <a:t>. Bu bozukluğun fizyolojik karakteristikleri: kuvvet, hız, hareket aralığı, devamlılık, </a:t>
            </a:r>
            <a:r>
              <a:rPr lang="tr-TR" dirty="0" err="1"/>
              <a:t>tonus</a:t>
            </a:r>
            <a:r>
              <a:rPr lang="tr-TR" dirty="0"/>
              <a:t>  ve  kas hareketlerinin doğruluğu ile ilgili </a:t>
            </a:r>
            <a:r>
              <a:rPr lang="tr-TR" dirty="0" err="1"/>
              <a:t>bozukluklardır.Bu</a:t>
            </a:r>
            <a:r>
              <a:rPr lang="tr-TR" dirty="0"/>
              <a:t> bozukluğun iletişimsel karakteristikleri: tını, gürlük, ses kalitesi, rezonans, solunum desteği, prozodi ve artikülasyon ile ilgili bozukluklardır. </a:t>
            </a:r>
            <a:r>
              <a:rPr lang="tr-TR" dirty="0" err="1"/>
              <a:t>Nörojenik</a:t>
            </a:r>
            <a:r>
              <a:rPr lang="tr-TR" dirty="0"/>
              <a:t> kaynaklı konuşma bozukluklarında, belirli konuşma </a:t>
            </a:r>
            <a:r>
              <a:rPr lang="tr-TR" dirty="0" err="1"/>
              <a:t>paternlerini</a:t>
            </a:r>
            <a:r>
              <a:rPr lang="tr-TR" dirty="0"/>
              <a:t> bilmek ve altta yatan </a:t>
            </a:r>
            <a:r>
              <a:rPr lang="tr-TR" dirty="0" err="1"/>
              <a:t>nörofizyolojik</a:t>
            </a:r>
            <a:r>
              <a:rPr lang="tr-TR" dirty="0"/>
              <a:t> temelleri anlamak çok önemlidir. Konuşmanın motor kontrolünü sağlayan sinir sistemi organizasyonunu anlamak; konuşma bozukluğunun özelliği ile patolojinin lokalizasyonu arasındaki ilişkiyi anlamak açısından önemlidir. Konuşma bozukluğu, nörolojik veya psikiyatrik bir hastalığın ilk ve tek belirtisi olabilir. Bu değişikliklerin fark edilmesinin, tıbbi tanı ve tedavi için büyük önemi vardır. Bozukluğun, konuşmanın hangi </a:t>
            </a:r>
            <a:r>
              <a:rPr lang="tr-TR" dirty="0" err="1"/>
              <a:t>komponentlerinde</a:t>
            </a:r>
            <a:r>
              <a:rPr lang="tr-TR" dirty="0"/>
              <a:t> (solunum, </a:t>
            </a:r>
            <a:r>
              <a:rPr lang="tr-TR" dirty="0" err="1"/>
              <a:t>fonasyon</a:t>
            </a:r>
            <a:r>
              <a:rPr lang="tr-TR" dirty="0"/>
              <a:t>, artikülasyon, rezonans )  olduğunu anlamak, tanı ve tedavi için önemlidir. Motor konuşma bozukluklarında konuşma anlaşılırlığı belirgin şekilde azalmıştır.</a:t>
            </a:r>
          </a:p>
          <a:p>
            <a:r>
              <a:rPr lang="tr-TR" dirty="0"/>
              <a:t>	Afazi, </a:t>
            </a:r>
            <a:r>
              <a:rPr lang="tr-TR" dirty="0" err="1"/>
              <a:t>palilalia</a:t>
            </a:r>
            <a:r>
              <a:rPr lang="tr-TR" dirty="0"/>
              <a:t>, </a:t>
            </a:r>
            <a:r>
              <a:rPr lang="tr-TR" dirty="0" err="1"/>
              <a:t>ekolalia</a:t>
            </a:r>
            <a:r>
              <a:rPr lang="tr-TR" dirty="0"/>
              <a:t>, </a:t>
            </a:r>
            <a:r>
              <a:rPr lang="tr-TR" dirty="0" err="1"/>
              <a:t>akinetik</a:t>
            </a:r>
            <a:r>
              <a:rPr lang="tr-TR" dirty="0"/>
              <a:t> </a:t>
            </a:r>
            <a:r>
              <a:rPr lang="tr-TR" dirty="0" err="1"/>
              <a:t>mutizm</a:t>
            </a:r>
            <a:r>
              <a:rPr lang="tr-TR" dirty="0"/>
              <a:t> , </a:t>
            </a:r>
            <a:r>
              <a:rPr lang="tr-TR" dirty="0" err="1"/>
              <a:t>pseudo-foreign</a:t>
            </a:r>
            <a:r>
              <a:rPr lang="tr-TR" dirty="0"/>
              <a:t> </a:t>
            </a:r>
            <a:r>
              <a:rPr lang="tr-TR" dirty="0" err="1"/>
              <a:t>dialect</a:t>
            </a:r>
            <a:r>
              <a:rPr lang="tr-TR" dirty="0"/>
              <a:t> , sağ </a:t>
            </a:r>
            <a:r>
              <a:rPr lang="tr-TR" dirty="0" err="1"/>
              <a:t>hemisfer</a:t>
            </a:r>
            <a:r>
              <a:rPr lang="tr-TR" dirty="0"/>
              <a:t> lezyonuyla ilişkili olan </a:t>
            </a:r>
            <a:r>
              <a:rPr lang="tr-TR" dirty="0" err="1"/>
              <a:t>aprozodi</a:t>
            </a:r>
            <a:r>
              <a:rPr lang="tr-TR" dirty="0"/>
              <a:t>, </a:t>
            </a:r>
            <a:r>
              <a:rPr lang="tr-TR" dirty="0" err="1"/>
              <a:t>konjenital</a:t>
            </a:r>
            <a:r>
              <a:rPr lang="tr-TR" dirty="0"/>
              <a:t> sağırlık nedeniyle ortaya çıkan konuşma bozukluğu, kas-iskelet sistemi </a:t>
            </a:r>
            <a:r>
              <a:rPr lang="tr-TR" dirty="0" err="1"/>
              <a:t>defisitleri</a:t>
            </a:r>
            <a:r>
              <a:rPr lang="tr-TR" dirty="0"/>
              <a:t> (</a:t>
            </a:r>
            <a:r>
              <a:rPr lang="tr-TR" dirty="0" err="1"/>
              <a:t>larinjektomi</a:t>
            </a:r>
            <a:r>
              <a:rPr lang="tr-TR" dirty="0"/>
              <a:t>, yarık dudak/damak vs.) ve </a:t>
            </a:r>
            <a:r>
              <a:rPr lang="tr-TR" dirty="0" err="1"/>
              <a:t>psikojenik</a:t>
            </a:r>
            <a:r>
              <a:rPr lang="tr-TR" dirty="0"/>
              <a:t> kaynaklı konuşma bozuklukları (şizofreni, depresyon vs.) motor konuşma bozukluğu değildir.</a:t>
            </a:r>
          </a:p>
          <a:p>
            <a:r>
              <a:rPr lang="tr-TR" b="1" dirty="0" err="1"/>
              <a:t>Dizartri</a:t>
            </a:r>
            <a:r>
              <a:rPr lang="tr-TR" b="1" dirty="0"/>
              <a:t>:</a:t>
            </a:r>
            <a:r>
              <a:rPr lang="tr-TR" dirty="0"/>
              <a:t> Merkezi ve </a:t>
            </a:r>
            <a:r>
              <a:rPr lang="tr-TR" dirty="0" err="1"/>
              <a:t>periferal</a:t>
            </a:r>
            <a:r>
              <a:rPr lang="tr-TR" dirty="0"/>
              <a:t> sinir sistemindeki herhangi bir hasar nedeniyle konuşma mekanizması üzerindeki </a:t>
            </a:r>
            <a:r>
              <a:rPr lang="tr-TR" dirty="0" err="1"/>
              <a:t>musküler</a:t>
            </a:r>
            <a:r>
              <a:rPr lang="tr-TR" dirty="0"/>
              <a:t> kontrolün bozulmasından kaynaklanan konuşma bozukluğudur. </a:t>
            </a:r>
            <a:r>
              <a:rPr lang="tr-TR" dirty="0" err="1"/>
              <a:t>Dizatriler</a:t>
            </a:r>
            <a:r>
              <a:rPr lang="tr-TR" dirty="0"/>
              <a:t>: </a:t>
            </a:r>
            <a:r>
              <a:rPr lang="tr-TR" dirty="0" err="1"/>
              <a:t>flasid</a:t>
            </a:r>
            <a:r>
              <a:rPr lang="tr-TR" dirty="0"/>
              <a:t>, spastik, </a:t>
            </a:r>
            <a:r>
              <a:rPr lang="tr-TR" dirty="0" err="1"/>
              <a:t>ataksik</a:t>
            </a:r>
            <a:r>
              <a:rPr lang="tr-TR" dirty="0"/>
              <a:t>, </a:t>
            </a:r>
            <a:r>
              <a:rPr lang="tr-TR" dirty="0" err="1"/>
              <a:t>hipokinetik</a:t>
            </a:r>
            <a:r>
              <a:rPr lang="tr-TR" dirty="0"/>
              <a:t>, </a:t>
            </a:r>
            <a:r>
              <a:rPr lang="tr-TR" dirty="0" err="1"/>
              <a:t>hiperkinetik</a:t>
            </a:r>
            <a:r>
              <a:rPr lang="tr-TR" dirty="0"/>
              <a:t>  ve mix tip </a:t>
            </a:r>
            <a:r>
              <a:rPr lang="tr-TR" dirty="0" err="1"/>
              <a:t>dizatriler</a:t>
            </a:r>
            <a:r>
              <a:rPr lang="tr-TR" dirty="0"/>
              <a:t> olmak üzere sınıflandırılır.</a:t>
            </a:r>
          </a:p>
          <a:p>
            <a:r>
              <a:rPr lang="tr-TR" dirty="0"/>
              <a:t> </a:t>
            </a:r>
          </a:p>
          <a:p>
            <a:r>
              <a:rPr lang="tr-TR" b="1" dirty="0"/>
              <a:t>Konuşma apraksisi:</a:t>
            </a:r>
            <a:r>
              <a:rPr lang="tr-TR" dirty="0"/>
              <a:t> İstemli konuşma üretiminde, kasların pozisyonlanması ve hareketinin sağlanabilmesi için gerekli olan </a:t>
            </a:r>
            <a:r>
              <a:rPr lang="tr-TR" dirty="0" err="1"/>
              <a:t>sensorimotor</a:t>
            </a:r>
            <a:r>
              <a:rPr lang="tr-TR" dirty="0"/>
              <a:t> emirleri programlama kapasitesindeki bozukluktan kaynaklanan konuşma bozukluğudur.  Belirgin bir kas zayıflığı veya </a:t>
            </a:r>
            <a:r>
              <a:rPr lang="tr-TR" dirty="0" err="1"/>
              <a:t>nöromusküler</a:t>
            </a:r>
            <a:r>
              <a:rPr lang="tr-TR" dirty="0"/>
              <a:t> yavaşlama olmadan da ortaya çıkabilir. </a:t>
            </a:r>
          </a:p>
          <a:p>
            <a:endParaRPr lang="tr-TR" dirty="0"/>
          </a:p>
        </p:txBody>
      </p:sp>
    </p:spTree>
    <p:extLst>
      <p:ext uri="{BB962C8B-B14F-4D97-AF65-F5344CB8AC3E}">
        <p14:creationId xmlns:p14="http://schemas.microsoft.com/office/powerpoint/2010/main" val="393170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193" y="184935"/>
            <a:ext cx="12109807" cy="6513816"/>
          </a:xfrm>
        </p:spPr>
        <p:txBody>
          <a:bodyPr>
            <a:normAutofit fontScale="70000" lnSpcReduction="20000"/>
          </a:bodyPr>
          <a:lstStyle/>
          <a:p>
            <a:pPr lvl="2"/>
            <a:r>
              <a:rPr lang="tr-TR" b="1" dirty="0" err="1"/>
              <a:t>Serebral</a:t>
            </a:r>
            <a:r>
              <a:rPr lang="tr-TR" b="1" dirty="0"/>
              <a:t> </a:t>
            </a:r>
            <a:r>
              <a:rPr lang="tr-TR" b="1" dirty="0" err="1"/>
              <a:t>Palsi</a:t>
            </a:r>
            <a:r>
              <a:rPr lang="tr-TR" b="1" dirty="0"/>
              <a:t> Ve Dil Ve Konuşma Terapisi</a:t>
            </a:r>
            <a:endParaRPr lang="tr-TR" dirty="0"/>
          </a:p>
          <a:p>
            <a:r>
              <a:rPr lang="tr-TR" dirty="0" err="1"/>
              <a:t>Serebral</a:t>
            </a:r>
            <a:r>
              <a:rPr lang="tr-TR" dirty="0"/>
              <a:t> </a:t>
            </a:r>
            <a:r>
              <a:rPr lang="tr-TR" dirty="0" err="1"/>
              <a:t>palsi</a:t>
            </a:r>
            <a:r>
              <a:rPr lang="tr-TR" dirty="0"/>
              <a:t>, aktivite sınırlılığına yol açan bir grup kalıcı fakat ilerleyici olmayan, gelişen </a:t>
            </a:r>
            <a:r>
              <a:rPr lang="tr-TR" dirty="0" err="1"/>
              <a:t>fetal</a:t>
            </a:r>
            <a:r>
              <a:rPr lang="tr-TR" dirty="0"/>
              <a:t> veya </a:t>
            </a:r>
            <a:r>
              <a:rPr lang="tr-TR" dirty="0" err="1"/>
              <a:t>yenidoğan</a:t>
            </a:r>
            <a:r>
              <a:rPr lang="tr-TR" dirty="0"/>
              <a:t> beyninde ortaya çıkan bozukluk olarak tanımlanır. </a:t>
            </a:r>
            <a:r>
              <a:rPr lang="tr-TR" dirty="0" err="1"/>
              <a:t>Serebral</a:t>
            </a:r>
            <a:r>
              <a:rPr lang="tr-TR" dirty="0"/>
              <a:t> </a:t>
            </a:r>
            <a:r>
              <a:rPr lang="tr-TR" dirty="0" err="1"/>
              <a:t>palsili</a:t>
            </a:r>
            <a:r>
              <a:rPr lang="tr-TR" dirty="0"/>
              <a:t> bireylerin %58’inde iletişim problemleri gözlendiği belirtilmektedir.  </a:t>
            </a:r>
            <a:r>
              <a:rPr lang="tr-TR" dirty="0" err="1"/>
              <a:t>Serebral</a:t>
            </a:r>
            <a:r>
              <a:rPr lang="tr-TR" dirty="0"/>
              <a:t> </a:t>
            </a:r>
            <a:r>
              <a:rPr lang="tr-TR" dirty="0" err="1"/>
              <a:t>palsiye</a:t>
            </a:r>
            <a:r>
              <a:rPr lang="tr-TR" dirty="0"/>
              <a:t> bağlı iletişim bozukluklarının nedenleri çok faktörlü olabilir. Bu nedenler, motor, </a:t>
            </a:r>
            <a:r>
              <a:rPr lang="tr-TR" dirty="0" err="1"/>
              <a:t>entellektüel</a:t>
            </a:r>
            <a:r>
              <a:rPr lang="tr-TR" dirty="0"/>
              <a:t> ve/veya duysaldır. Erken dönemden başlanarak gerekli durumlarda ileri yaşlarda da terapiye devam etmek büyük önem arz eder. Çünkü “kalıcı” demek hiç değiştirilemez demek değildir. </a:t>
            </a:r>
            <a:endParaRPr lang="tr-TR" sz="1800" dirty="0"/>
          </a:p>
          <a:p>
            <a:r>
              <a:rPr lang="tr-TR" dirty="0"/>
              <a:t> </a:t>
            </a:r>
            <a:endParaRPr lang="tr-TR" sz="1800" dirty="0"/>
          </a:p>
          <a:p>
            <a:r>
              <a:rPr lang="tr-TR" dirty="0" err="1"/>
              <a:t>Serebral</a:t>
            </a:r>
            <a:r>
              <a:rPr lang="tr-TR" dirty="0"/>
              <a:t> </a:t>
            </a:r>
            <a:r>
              <a:rPr lang="tr-TR" dirty="0" err="1"/>
              <a:t>palsili</a:t>
            </a:r>
            <a:r>
              <a:rPr lang="tr-TR" dirty="0"/>
              <a:t> bireylerin %7’sinde işitme kaybı olabilir. </a:t>
            </a:r>
            <a:r>
              <a:rPr lang="tr-TR" dirty="0" err="1"/>
              <a:t>Serebral</a:t>
            </a:r>
            <a:r>
              <a:rPr lang="tr-TR" dirty="0"/>
              <a:t> </a:t>
            </a:r>
            <a:r>
              <a:rPr lang="tr-TR" dirty="0" err="1"/>
              <a:t>Palsi</a:t>
            </a:r>
            <a:r>
              <a:rPr lang="tr-TR" dirty="0"/>
              <a:t> tanısını almış olan çocuk ve yetişkinler hafif dereceden çok ileriye kadar değişebilen derecelerde iletişim alanında güçlük yaşayabilirler. Böylelikle iletişim becerilerinin en iyi seviyeye gelmesi ve  mümkün olan en bağımsız şekilde etkileşim kurmaları için gerekli çalışmalar yapılabilir. Bu çalışmalar doğal iletişim yöntemlerini içerebileceği gibi alternatif iletişim yöntemlerini de içerebilir.</a:t>
            </a:r>
            <a:endParaRPr lang="tr-TR" sz="1800" dirty="0"/>
          </a:p>
          <a:p>
            <a:r>
              <a:rPr lang="tr-TR" dirty="0"/>
              <a:t> </a:t>
            </a:r>
            <a:endParaRPr lang="tr-TR" sz="1800" dirty="0"/>
          </a:p>
          <a:p>
            <a:r>
              <a:rPr lang="tr-TR" dirty="0" err="1"/>
              <a:t>Serebral</a:t>
            </a:r>
            <a:r>
              <a:rPr lang="tr-TR" dirty="0"/>
              <a:t> </a:t>
            </a:r>
            <a:r>
              <a:rPr lang="tr-TR" dirty="0" err="1"/>
              <a:t>palsili</a:t>
            </a:r>
            <a:r>
              <a:rPr lang="tr-TR" dirty="0"/>
              <a:t> bireylerde görülebilecek sözel iletişim bozuklukları dil ve konuşma alanında görülen bozukluklar olarak </a:t>
            </a:r>
            <a:r>
              <a:rPr lang="tr-TR" dirty="0" err="1"/>
              <a:t>ayrıntılandırılabilir</a:t>
            </a:r>
            <a:r>
              <a:rPr lang="tr-TR" dirty="0"/>
              <a:t>. Hem alıcı hem de ifade edici dilde bilişsel beceriler ile ilişkili </a:t>
            </a:r>
            <a:r>
              <a:rPr lang="tr-TR" dirty="0" err="1"/>
              <a:t>etkilenim</a:t>
            </a:r>
            <a:r>
              <a:rPr lang="tr-TR" dirty="0"/>
              <a:t> gözlenebilir. Alıcı dil çevreyi anlamlandırma becerisidir. Örneğin; birey “elma” sözcüğünü anlayabilirken “elmayı getir” ifadesini anlayamayabilir. İfade edici dil ise kendini ifade edebilme becerisidir. İfade edici dil problemi ile karşı karşıya olan bireyin kendini ifadesi tek sözcükle veya çok basit cümlelerle sınırlı kalabilir. Bireyler, kas kontrolünü etkileyen motor konuşma bozukluğu ile karşı karşıya olabilirler. Kas kontrolünde anormallik, koordinasyon bozukluğu, zayıflık veya paralizi sonucu solunum, ses üretimi, artikülasyon, konuşma hızı, anlaşılırlık, işitsel </a:t>
            </a:r>
            <a:r>
              <a:rPr lang="tr-TR" dirty="0" err="1"/>
              <a:t>işlemleme</a:t>
            </a:r>
            <a:r>
              <a:rPr lang="tr-TR" dirty="0"/>
              <a:t> ilgili problemler gözlenebilir. Bunların yanı sıra </a:t>
            </a:r>
            <a:r>
              <a:rPr lang="tr-TR" dirty="0" err="1"/>
              <a:t>distonik</a:t>
            </a:r>
            <a:r>
              <a:rPr lang="tr-TR" dirty="0"/>
              <a:t> hareket ve zayıf </a:t>
            </a:r>
            <a:r>
              <a:rPr lang="tr-TR" dirty="0" err="1"/>
              <a:t>bulbar</a:t>
            </a:r>
            <a:r>
              <a:rPr lang="tr-TR" dirty="0"/>
              <a:t> fonksiyona bağlı beslenme ve yutma güçlüğü ile karşı karşıya olan bireyler de mevcuttur. </a:t>
            </a:r>
          </a:p>
          <a:p>
            <a:r>
              <a:rPr lang="tr-TR" dirty="0"/>
              <a:t> </a:t>
            </a:r>
          </a:p>
          <a:p>
            <a:r>
              <a:rPr lang="tr-TR" dirty="0" err="1"/>
              <a:t>Serebral</a:t>
            </a:r>
            <a:r>
              <a:rPr lang="tr-TR" dirty="0"/>
              <a:t> </a:t>
            </a:r>
            <a:r>
              <a:rPr lang="tr-TR" dirty="0" err="1"/>
              <a:t>palsili</a:t>
            </a:r>
            <a:r>
              <a:rPr lang="tr-TR" dirty="0"/>
              <a:t> bireylerde iletişim, yutma ve beslenme ile ilgili çeşitli problemlerin farklı derecelerde gözlenebileceğine değinildi. Bu tarz problemler tek başına veya birden fazlasının bir arada bulunduğu tablolar halinde karşımıza çıkabilir. Peki hangi koşullarda hangi tablonun karşımıza çıkabileceğine dair bir ön bilgi sahibi olabilir miyiz? Spastik </a:t>
            </a:r>
            <a:r>
              <a:rPr lang="tr-TR" dirty="0" err="1"/>
              <a:t>serebral</a:t>
            </a:r>
            <a:r>
              <a:rPr lang="tr-TR" dirty="0"/>
              <a:t> </a:t>
            </a:r>
            <a:r>
              <a:rPr lang="tr-TR" dirty="0" err="1"/>
              <a:t>palsinin</a:t>
            </a:r>
            <a:r>
              <a:rPr lang="tr-TR" dirty="0"/>
              <a:t> en yüksek oranda görüldüğü bildirilir. Hareketlerine bakıldığında rahat olmayan, düzensiz ve yavaş bir tablo gözlenir. Spastik </a:t>
            </a:r>
            <a:r>
              <a:rPr lang="tr-TR" dirty="0" err="1"/>
              <a:t>serebral</a:t>
            </a:r>
            <a:r>
              <a:rPr lang="tr-TR" dirty="0"/>
              <a:t> </a:t>
            </a:r>
            <a:r>
              <a:rPr lang="tr-TR" dirty="0" err="1"/>
              <a:t>palside</a:t>
            </a:r>
            <a:r>
              <a:rPr lang="tr-TR" dirty="0"/>
              <a:t>, </a:t>
            </a:r>
            <a:r>
              <a:rPr lang="tr-TR" dirty="0" err="1"/>
              <a:t>diplejide</a:t>
            </a:r>
            <a:r>
              <a:rPr lang="tr-TR" dirty="0"/>
              <a:t>, hafif-orta derecede </a:t>
            </a:r>
            <a:r>
              <a:rPr lang="tr-TR" dirty="0" err="1"/>
              <a:t>etkilenimi</a:t>
            </a:r>
            <a:r>
              <a:rPr lang="tr-TR" dirty="0"/>
              <a:t> olanlar konuşmayı erken yaş dönemlerinde geliştirebilirler. Ancak sesleri doğru biçimde üretme yani artikülasyon becerileri etkilenebilir. Hafif derecede </a:t>
            </a:r>
            <a:r>
              <a:rPr lang="tr-TR" dirty="0" err="1"/>
              <a:t>dizartri</a:t>
            </a:r>
            <a:r>
              <a:rPr lang="tr-TR" dirty="0"/>
              <a:t> de gözlenebilir. Konuşma üretimindeki motor hareketin hızının, yönünün, gücünün etkilenmesi konuşmada paralizi, zayıflık ve koordinasyonsuzluk ile sonuçlanır. Bu konuşma bozukluğu, </a:t>
            </a:r>
            <a:r>
              <a:rPr lang="tr-TR" dirty="0" err="1"/>
              <a:t>dizartri</a:t>
            </a:r>
            <a:r>
              <a:rPr lang="tr-TR" dirty="0"/>
              <a:t> olarak adlandırılır. Konuşmanın motor planlamasını ve </a:t>
            </a:r>
            <a:r>
              <a:rPr lang="tr-TR" dirty="0" err="1"/>
              <a:t>nöromüsküler</a:t>
            </a:r>
            <a:r>
              <a:rPr lang="tr-TR" dirty="0"/>
              <a:t> kontrolünü etkileyen nörolojik hasarların neden olduğu konuşma bozukluklarıdır. Ses kısıklığı da görülebilecek problemlerdendir. Spastik </a:t>
            </a:r>
            <a:r>
              <a:rPr lang="tr-TR" dirty="0" err="1"/>
              <a:t>serebral</a:t>
            </a:r>
            <a:r>
              <a:rPr lang="tr-TR" dirty="0"/>
              <a:t> </a:t>
            </a:r>
            <a:r>
              <a:rPr lang="tr-TR" dirty="0" err="1"/>
              <a:t>palsinin</a:t>
            </a:r>
            <a:r>
              <a:rPr lang="tr-TR" dirty="0"/>
              <a:t>, </a:t>
            </a:r>
            <a:r>
              <a:rPr lang="tr-TR" dirty="0" err="1"/>
              <a:t>hemiplejide</a:t>
            </a:r>
            <a:r>
              <a:rPr lang="tr-TR" dirty="0"/>
              <a:t>, orta-şiddetli formunda ise dil bozuklukları, bilişsel bozukluklara ve </a:t>
            </a:r>
            <a:r>
              <a:rPr lang="tr-TR" dirty="0" err="1"/>
              <a:t>dizartri</a:t>
            </a:r>
            <a:r>
              <a:rPr lang="tr-TR" dirty="0"/>
              <a:t> problemine daha sık rastlanır. </a:t>
            </a:r>
            <a:r>
              <a:rPr lang="tr-TR" dirty="0" err="1"/>
              <a:t>Quadriplejide</a:t>
            </a:r>
            <a:r>
              <a:rPr lang="tr-TR" dirty="0"/>
              <a:t> yani şiddetli formunda ise dil-konuşma gelişimi ile ilgili şiddetli </a:t>
            </a:r>
            <a:r>
              <a:rPr lang="tr-TR" dirty="0" err="1"/>
              <a:t>etkilenim</a:t>
            </a:r>
            <a:r>
              <a:rPr lang="tr-TR" dirty="0"/>
              <a:t> gözlenebilir. </a:t>
            </a:r>
            <a:r>
              <a:rPr lang="tr-TR" dirty="0" err="1"/>
              <a:t>Diskinetik</a:t>
            </a:r>
            <a:r>
              <a:rPr lang="tr-TR" dirty="0"/>
              <a:t> </a:t>
            </a:r>
            <a:r>
              <a:rPr lang="tr-TR" dirty="0" err="1"/>
              <a:t>serebral</a:t>
            </a:r>
            <a:r>
              <a:rPr lang="tr-TR" dirty="0"/>
              <a:t> </a:t>
            </a:r>
            <a:r>
              <a:rPr lang="tr-TR" dirty="0" err="1"/>
              <a:t>palside</a:t>
            </a:r>
            <a:r>
              <a:rPr lang="tr-TR" dirty="0"/>
              <a:t> alıcı ve ifade edici dil gelişiminde gecikme gözlenebilir. Konuşma ortaya çıktıktan sonra ise konuşma hızı, zamanlaması ve artikülasyon hataları olabilir. </a:t>
            </a:r>
            <a:r>
              <a:rPr lang="tr-TR" dirty="0" err="1"/>
              <a:t>Atetoid</a:t>
            </a:r>
            <a:r>
              <a:rPr lang="tr-TR" dirty="0"/>
              <a:t> </a:t>
            </a:r>
            <a:r>
              <a:rPr lang="tr-TR" dirty="0" err="1"/>
              <a:t>serebral</a:t>
            </a:r>
            <a:r>
              <a:rPr lang="tr-TR" dirty="0"/>
              <a:t> </a:t>
            </a:r>
            <a:r>
              <a:rPr lang="tr-TR" dirty="0" err="1"/>
              <a:t>palside</a:t>
            </a:r>
            <a:r>
              <a:rPr lang="tr-TR" dirty="0"/>
              <a:t> konuşma hızı ve zamanlaması ile ilişkili problemler ve artikülasyon bozuklukları gözlenebilir. Şiddetli formunda ise konuşma ile ilişkili daha ciddi problemler ile karşılaşılabilir. </a:t>
            </a:r>
            <a:r>
              <a:rPr lang="tr-TR" dirty="0" err="1"/>
              <a:t>Ataksik</a:t>
            </a:r>
            <a:r>
              <a:rPr lang="tr-TR" dirty="0"/>
              <a:t> </a:t>
            </a:r>
            <a:r>
              <a:rPr lang="tr-TR" dirty="0" err="1"/>
              <a:t>serebral</a:t>
            </a:r>
            <a:r>
              <a:rPr lang="tr-TR" dirty="0"/>
              <a:t> </a:t>
            </a:r>
            <a:r>
              <a:rPr lang="tr-TR" dirty="0" err="1"/>
              <a:t>palside</a:t>
            </a:r>
            <a:r>
              <a:rPr lang="tr-TR" dirty="0"/>
              <a:t> de konuşma hızı, zamanlaması ve artikülasyonda problemler gözlenebilir ancak dil ve konuşma gelişimi genellikle normale yakındır</a:t>
            </a:r>
            <a:r>
              <a:rPr lang="tr-TR" dirty="0" smtClean="0"/>
              <a:t>.</a:t>
            </a:r>
            <a:endParaRPr lang="tr-TR" dirty="0"/>
          </a:p>
          <a:p>
            <a:endParaRPr lang="tr-TR" dirty="0"/>
          </a:p>
        </p:txBody>
      </p:sp>
    </p:spTree>
    <p:extLst>
      <p:ext uri="{BB962C8B-B14F-4D97-AF65-F5344CB8AC3E}">
        <p14:creationId xmlns:p14="http://schemas.microsoft.com/office/powerpoint/2010/main" val="39853378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2467" y="102742"/>
            <a:ext cx="12099533" cy="6544638"/>
          </a:xfrm>
        </p:spPr>
        <p:txBody>
          <a:bodyPr>
            <a:normAutofit fontScale="92500" lnSpcReduction="20000"/>
          </a:bodyPr>
          <a:lstStyle/>
          <a:p>
            <a:r>
              <a:rPr lang="tr-TR" dirty="0"/>
              <a:t>Dil ve konuşma terapisinin bireyin ihtiyacına yönelik olarak sağlayacağı faydalar da şu şekilde sıralanabilir, </a:t>
            </a:r>
          </a:p>
          <a:p>
            <a:r>
              <a:rPr lang="tr-TR" dirty="0"/>
              <a:t>1) oral-motor becerilerin artırılması, </a:t>
            </a:r>
          </a:p>
          <a:p>
            <a:r>
              <a:rPr lang="tr-TR" dirty="0"/>
              <a:t>2) konuşma kaslarının </a:t>
            </a:r>
            <a:r>
              <a:rPr lang="tr-TR" dirty="0" err="1"/>
              <a:t>tonusunun</a:t>
            </a:r>
            <a:r>
              <a:rPr lang="tr-TR" dirty="0"/>
              <a:t> koordinasyonunun arttırılması </a:t>
            </a:r>
          </a:p>
          <a:p>
            <a:r>
              <a:rPr lang="tr-TR" dirty="0"/>
              <a:t>3) solunum, yutma ve beslenmeyle ilişkili fonksiyonların düzenlenmesi </a:t>
            </a:r>
          </a:p>
          <a:p>
            <a:r>
              <a:rPr lang="tr-TR" dirty="0"/>
              <a:t>4) üretim hatalarının düzeltilmesi, </a:t>
            </a:r>
          </a:p>
          <a:p>
            <a:r>
              <a:rPr lang="tr-TR" dirty="0"/>
              <a:t>5) uygun sözcük kullanımı becerisinin kazandırılması, </a:t>
            </a:r>
          </a:p>
          <a:p>
            <a:r>
              <a:rPr lang="tr-TR" dirty="0"/>
              <a:t>6) grameri anlaşılması, </a:t>
            </a:r>
          </a:p>
          <a:p>
            <a:r>
              <a:rPr lang="tr-TR" dirty="0"/>
              <a:t>7) ses kalitesinin arttırılması, </a:t>
            </a:r>
          </a:p>
          <a:p>
            <a:r>
              <a:rPr lang="tr-TR" dirty="0"/>
              <a:t>8) karmaşık cümle kullanma, </a:t>
            </a:r>
          </a:p>
          <a:p>
            <a:r>
              <a:rPr lang="tr-TR" dirty="0"/>
              <a:t>9) anlama becerilerinin geliştirilmesi, </a:t>
            </a:r>
          </a:p>
          <a:p>
            <a:r>
              <a:rPr lang="tr-TR" dirty="0"/>
              <a:t>10) sözcük dağarcığının arttırılması, </a:t>
            </a:r>
          </a:p>
          <a:p>
            <a:r>
              <a:rPr lang="tr-TR" dirty="0"/>
              <a:t>11) karşılıklı sohbet becerilerinin geliştirilmesi, </a:t>
            </a:r>
          </a:p>
          <a:p>
            <a:r>
              <a:rPr lang="tr-TR" dirty="0"/>
              <a:t>12) sözcük ve ifadelerin anlaşılırlığının arttırılması, </a:t>
            </a:r>
          </a:p>
          <a:p>
            <a:r>
              <a:rPr lang="tr-TR" dirty="0"/>
              <a:t>13) hafıza, anıları geri çağırma becerilerinin geliştirilmesi, </a:t>
            </a:r>
          </a:p>
          <a:p>
            <a:r>
              <a:rPr lang="tr-TR" dirty="0"/>
              <a:t>14) sözlü ve yazılı dil arasında </a:t>
            </a:r>
            <a:r>
              <a:rPr lang="tr-TR" dirty="0" err="1"/>
              <a:t>parallellik</a:t>
            </a:r>
            <a:r>
              <a:rPr lang="tr-TR" dirty="0"/>
              <a:t> sağlanması.</a:t>
            </a:r>
          </a:p>
          <a:p>
            <a:r>
              <a:rPr lang="tr-TR" dirty="0"/>
              <a:t> </a:t>
            </a:r>
          </a:p>
          <a:p>
            <a:r>
              <a:rPr lang="tr-TR" dirty="0"/>
              <a:t>Dil-konuşma ve ilişkili özellikler, başvuranın yaşı ve gelişimine uygun test ve değerlendirme yöntemleri ile değerlendirilirler. Konuşma mekanizmasına direkt veya dolaylı yoldan dahil olan organlar değerlendirilir. Bunlar; dil, dudaklar, çene hareketi, kontrolü ve baş, boyun omuz hareketleri olarak sıralanabilir. Emme, yutma, çiğneme gibi fonksiyonlar da değerlendirilebilir. Dil, konuşma, </a:t>
            </a:r>
            <a:r>
              <a:rPr lang="tr-TR" dirty="0" err="1"/>
              <a:t>vokalizasyon</a:t>
            </a:r>
            <a:r>
              <a:rPr lang="tr-TR" dirty="0"/>
              <a:t> (seslendirme) ve bilişsel fonksiyon da değerlendirilebilir. </a:t>
            </a:r>
          </a:p>
          <a:p>
            <a:endParaRPr lang="tr-TR" dirty="0"/>
          </a:p>
        </p:txBody>
      </p:sp>
    </p:spTree>
    <p:extLst>
      <p:ext uri="{BB962C8B-B14F-4D97-AF65-F5344CB8AC3E}">
        <p14:creationId xmlns:p14="http://schemas.microsoft.com/office/powerpoint/2010/main" val="40348174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 y="133564"/>
            <a:ext cx="12102957" cy="6452171"/>
          </a:xfrm>
        </p:spPr>
        <p:txBody>
          <a:bodyPr>
            <a:normAutofit/>
          </a:bodyPr>
          <a:lstStyle/>
          <a:p>
            <a:r>
              <a:rPr lang="tr-TR" dirty="0"/>
              <a:t>Değerlendirmeler sonrasında bireyin ihtiyacına yönelik müdahale kararı alınır Gerekli görülen bireylerde terapiye mümkün olan en erken yaş döneminde başlamak dil-konuşma gelişimi için kritik olan yaş dönemini kaçırmamak için son derece önemlidir. Terapi kararı alınırsa, terapilerin süresi bireysel değişkenlik göstermekle beraber genellikle uzun soluklu oldukları göz önünde bulundurulmalıdır. Terapist haftada 1 veya 2 kez yapacağı 45-50 </a:t>
            </a:r>
            <a:r>
              <a:rPr lang="tr-TR" dirty="0" err="1"/>
              <a:t>dak</a:t>
            </a:r>
            <a:r>
              <a:rPr lang="tr-TR" dirty="0"/>
              <a:t>. seanslar ile bireyleri takip eder. Terapinin iyi bir değerlendirme sonucunda planlanması hedeflerin iyi belirlenmesi gerekmektedir. Bireyin ihtiyaçları göz önünde bulundurulmalıdır. Daha önce de bahsedildiği gibi tek bir tedavi yöntemi yoktur. Terapiye başlanması için çocuğun konuşmasını beklemek gerekmemektedir. Erken dönemde terapiye başlandığında aile eğitimi ön plana çıkmaktadır. Beslenme, kas uyarımı ve model olma ile ilgili aileye eğitim ve destek verilir. Sözel iletişim potansiyeli yüksek bireyler ile sözel iletişim potansiyeli az olan bireylerde terapi yaklaşımları tamamen farklılaşmaktadır. Sözel iletişim potansiyeli yüksek bireylerde dil ve/veya konuşma becerileri karar verilen terapi yöntemleri ile genellikle oyunlar ve bol deneyim kazandırmaya yönelik aktiviteler ile desteklenir. Sözel iletişim potansiyeli az yani çok sınırlı konuşması olan veya anlaşılır konuşması hiç olmayan bireylerde ise alternatif ve destekleyici iletişim sistemlerinden faydalanılabilir</a:t>
            </a:r>
          </a:p>
        </p:txBody>
      </p:sp>
    </p:spTree>
    <p:extLst>
      <p:ext uri="{BB962C8B-B14F-4D97-AF65-F5344CB8AC3E}">
        <p14:creationId xmlns:p14="http://schemas.microsoft.com/office/powerpoint/2010/main" val="30967474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19" y="92467"/>
            <a:ext cx="12120081" cy="6657654"/>
          </a:xfrm>
        </p:spPr>
        <p:txBody>
          <a:bodyPr>
            <a:normAutofit fontScale="92500" lnSpcReduction="20000"/>
          </a:bodyPr>
          <a:lstStyle/>
          <a:p>
            <a:pPr lvl="2"/>
            <a:r>
              <a:rPr lang="tr-TR" b="1" dirty="0"/>
              <a:t>Yutma Bozuklukları</a:t>
            </a:r>
            <a:endParaRPr lang="tr-TR" dirty="0"/>
          </a:p>
          <a:p>
            <a:r>
              <a:rPr lang="en-US" dirty="0" err="1"/>
              <a:t>Disfaji</a:t>
            </a:r>
            <a:r>
              <a:rPr lang="en-US" dirty="0"/>
              <a:t> (</a:t>
            </a:r>
            <a:r>
              <a:rPr lang="en-US" dirty="0" err="1"/>
              <a:t>yutma</a:t>
            </a:r>
            <a:r>
              <a:rPr lang="en-US" dirty="0"/>
              <a:t> </a:t>
            </a:r>
            <a:r>
              <a:rPr lang="en-US" dirty="0" err="1"/>
              <a:t>bozukluğu</a:t>
            </a:r>
            <a:r>
              <a:rPr lang="en-US" dirty="0"/>
              <a:t>), </a:t>
            </a:r>
            <a:r>
              <a:rPr lang="en-US" dirty="0" err="1"/>
              <a:t>kendi</a:t>
            </a:r>
            <a:r>
              <a:rPr lang="en-US" dirty="0"/>
              <a:t> </a:t>
            </a:r>
            <a:r>
              <a:rPr lang="en-US" dirty="0" err="1"/>
              <a:t>baş</a:t>
            </a:r>
            <a:r>
              <a:rPr lang="tr-TR" dirty="0"/>
              <a:t>ı</a:t>
            </a:r>
            <a:r>
              <a:rPr lang="en-US" dirty="0" err="1"/>
              <a:t>na</a:t>
            </a:r>
            <a:r>
              <a:rPr lang="en-US" dirty="0"/>
              <a:t> </a:t>
            </a:r>
            <a:r>
              <a:rPr lang="en-US" dirty="0" err="1"/>
              <a:t>bir</a:t>
            </a:r>
            <a:r>
              <a:rPr lang="en-US" dirty="0"/>
              <a:t> tan</a:t>
            </a:r>
            <a:r>
              <a:rPr lang="tr-TR" dirty="0"/>
              <a:t>ı</a:t>
            </a:r>
            <a:r>
              <a:rPr lang="en-US" dirty="0"/>
              <a:t> de</a:t>
            </a:r>
            <a:r>
              <a:rPr lang="tr-TR" dirty="0"/>
              <a:t>ğ</a:t>
            </a:r>
            <a:r>
              <a:rPr lang="en-US" dirty="0" err="1"/>
              <a:t>ildir</a:t>
            </a:r>
            <a:r>
              <a:rPr lang="en-US" dirty="0"/>
              <a:t>, </a:t>
            </a:r>
            <a:r>
              <a:rPr lang="en-US" dirty="0" err="1"/>
              <a:t>belirli</a:t>
            </a:r>
            <a:r>
              <a:rPr lang="en-US" dirty="0"/>
              <a:t> </a:t>
            </a:r>
            <a:r>
              <a:rPr lang="en-US" dirty="0" err="1"/>
              <a:t>hastal</a:t>
            </a:r>
            <a:r>
              <a:rPr lang="tr-TR" dirty="0"/>
              <a:t>ı</a:t>
            </a:r>
            <a:r>
              <a:rPr lang="en-US" dirty="0" err="1"/>
              <a:t>klar</a:t>
            </a:r>
            <a:r>
              <a:rPr lang="tr-TR" dirty="0"/>
              <a:t>ı</a:t>
            </a:r>
            <a:r>
              <a:rPr lang="en-US" dirty="0"/>
              <a:t>n </a:t>
            </a:r>
            <a:r>
              <a:rPr lang="en-US" dirty="0" err="1"/>
              <a:t>bir</a:t>
            </a:r>
            <a:r>
              <a:rPr lang="en-US" dirty="0"/>
              <a:t> </a:t>
            </a:r>
            <a:r>
              <a:rPr lang="en-US" dirty="0" err="1"/>
              <a:t>SEMPTOMudur</a:t>
            </a:r>
            <a:r>
              <a:rPr lang="en-US" dirty="0"/>
              <a:t>. </a:t>
            </a:r>
            <a:r>
              <a:rPr lang="en-US" dirty="0" err="1"/>
              <a:t>Klinik</a:t>
            </a:r>
            <a:r>
              <a:rPr lang="en-US" dirty="0"/>
              <a:t> </a:t>
            </a:r>
            <a:r>
              <a:rPr lang="en-US" dirty="0" err="1"/>
              <a:t>sikayet</a:t>
            </a:r>
            <a:r>
              <a:rPr lang="en-US" dirty="0"/>
              <a:t> </a:t>
            </a:r>
            <a:r>
              <a:rPr lang="en-US" dirty="0" err="1"/>
              <a:t>veya</a:t>
            </a:r>
            <a:r>
              <a:rPr lang="en-US" dirty="0"/>
              <a:t> </a:t>
            </a:r>
            <a:r>
              <a:rPr lang="en-US" dirty="0" err="1"/>
              <a:t>semptomlarla</a:t>
            </a:r>
            <a:r>
              <a:rPr lang="en-US" dirty="0"/>
              <a:t> </a:t>
            </a:r>
            <a:r>
              <a:rPr lang="en-US" dirty="0" err="1"/>
              <a:t>tanimlanir</a:t>
            </a:r>
            <a:r>
              <a:rPr lang="en-US" dirty="0"/>
              <a:t>. </a:t>
            </a:r>
            <a:r>
              <a:rPr lang="tr-TR" dirty="0"/>
              <a:t>Yutma kaslarındaki fizyolojik de</a:t>
            </a:r>
            <a:r>
              <a:rPr lang="en-US" dirty="0"/>
              <a:t>ğ</a:t>
            </a:r>
            <a:r>
              <a:rPr lang="tr-TR" dirty="0"/>
              <a:t>işimden dolayı ortaya çıkar.</a:t>
            </a:r>
            <a:endParaRPr lang="tr-TR" sz="1800" dirty="0"/>
          </a:p>
          <a:p>
            <a:pPr lvl="1"/>
            <a:r>
              <a:rPr lang="tr-TR" dirty="0"/>
              <a:t>Lokmanın gecikmesi</a:t>
            </a:r>
            <a:endParaRPr lang="tr-TR" sz="1600" dirty="0"/>
          </a:p>
          <a:p>
            <a:pPr lvl="1"/>
            <a:r>
              <a:rPr lang="tr-TR" dirty="0"/>
              <a:t>Lokmanın yönlendirilmesinde problem</a:t>
            </a:r>
            <a:endParaRPr lang="tr-TR" sz="1600" dirty="0"/>
          </a:p>
          <a:p>
            <a:pPr lvl="1"/>
            <a:r>
              <a:rPr lang="tr-TR" dirty="0"/>
              <a:t>Re</a:t>
            </a:r>
            <a:r>
              <a:rPr lang="en-US" dirty="0"/>
              <a:t>z</a:t>
            </a:r>
            <a:r>
              <a:rPr lang="tr-TR" dirty="0" err="1"/>
              <a:t>idü</a:t>
            </a:r>
            <a:r>
              <a:rPr lang="tr-TR" dirty="0"/>
              <a:t>-kalıntı </a:t>
            </a:r>
            <a:endParaRPr lang="tr-TR" sz="1600" dirty="0"/>
          </a:p>
          <a:p>
            <a:r>
              <a:rPr lang="tr-TR" dirty="0" err="1"/>
              <a:t>Disfaji</a:t>
            </a:r>
            <a:r>
              <a:rPr lang="tr-TR" dirty="0"/>
              <a:t> oranı, toplum içerisinde yaşlıların %16-%20 sinde, hastanelerde %13-%15, akut rehabilitasyon hastanelerinde tanısına bağlı olarak %5-20 arası sıklıkta görülür. </a:t>
            </a:r>
            <a:endParaRPr lang="tr-TR" sz="1800" dirty="0"/>
          </a:p>
          <a:p>
            <a:r>
              <a:rPr lang="tr-TR" dirty="0" err="1"/>
              <a:t>Disfajiye</a:t>
            </a:r>
            <a:r>
              <a:rPr lang="tr-TR" dirty="0"/>
              <a:t> neden olan sağlık problemleri:</a:t>
            </a:r>
            <a:endParaRPr lang="tr-TR" sz="1800" dirty="0"/>
          </a:p>
          <a:p>
            <a:pPr lvl="0"/>
            <a:r>
              <a:rPr lang="tr-TR" dirty="0" err="1"/>
              <a:t>Sentral</a:t>
            </a:r>
            <a:r>
              <a:rPr lang="tr-TR" dirty="0"/>
              <a:t> ve </a:t>
            </a:r>
            <a:r>
              <a:rPr lang="tr-TR" dirty="0" err="1"/>
              <a:t>Periferik</a:t>
            </a:r>
            <a:r>
              <a:rPr lang="tr-TR" dirty="0"/>
              <a:t> sinir sistemini etkileyen nörolojik hastalıklar veya travmalar</a:t>
            </a:r>
            <a:endParaRPr lang="tr-TR" sz="1800" dirty="0"/>
          </a:p>
          <a:p>
            <a:pPr lvl="0"/>
            <a:r>
              <a:rPr lang="tr-TR" dirty="0"/>
              <a:t>Kanser</a:t>
            </a:r>
            <a:endParaRPr lang="tr-TR" sz="1800" dirty="0"/>
          </a:p>
          <a:p>
            <a:pPr lvl="0"/>
            <a:r>
              <a:rPr lang="tr-TR" dirty="0"/>
              <a:t>Felç </a:t>
            </a:r>
            <a:endParaRPr lang="tr-TR" sz="1800" dirty="0"/>
          </a:p>
          <a:p>
            <a:pPr lvl="0"/>
            <a:r>
              <a:rPr lang="tr-TR" dirty="0"/>
              <a:t>Kafa travmaları</a:t>
            </a:r>
            <a:endParaRPr lang="tr-TR" sz="1800" dirty="0"/>
          </a:p>
          <a:p>
            <a:pPr lvl="0"/>
            <a:r>
              <a:rPr lang="tr-TR" dirty="0"/>
              <a:t>Omurilik yaralanmaları ve beyin tümörleri</a:t>
            </a:r>
            <a:endParaRPr lang="tr-TR" sz="1800" dirty="0"/>
          </a:p>
          <a:p>
            <a:pPr lvl="0"/>
            <a:r>
              <a:rPr lang="tr-TR" dirty="0" err="1"/>
              <a:t>Progresif</a:t>
            </a:r>
            <a:r>
              <a:rPr lang="tr-TR" dirty="0"/>
              <a:t> nörolojik hastalıklar</a:t>
            </a:r>
            <a:endParaRPr lang="tr-TR" sz="1800" dirty="0"/>
          </a:p>
          <a:p>
            <a:pPr lvl="0"/>
            <a:r>
              <a:rPr lang="tr-TR" dirty="0"/>
              <a:t>Kas hastalıkları</a:t>
            </a:r>
            <a:endParaRPr lang="tr-TR" sz="1800" dirty="0"/>
          </a:p>
          <a:p>
            <a:pPr lvl="0"/>
            <a:r>
              <a:rPr lang="tr-TR" dirty="0" err="1"/>
              <a:t>Cerebral</a:t>
            </a:r>
            <a:r>
              <a:rPr lang="tr-TR" dirty="0"/>
              <a:t> </a:t>
            </a:r>
            <a:r>
              <a:rPr lang="tr-TR" dirty="0" err="1"/>
              <a:t>palsy</a:t>
            </a:r>
            <a:endParaRPr lang="tr-TR" sz="1800" dirty="0"/>
          </a:p>
          <a:p>
            <a:pPr lvl="0"/>
            <a:r>
              <a:rPr lang="tr-TR" dirty="0" err="1"/>
              <a:t>Down</a:t>
            </a:r>
            <a:r>
              <a:rPr lang="tr-TR" dirty="0"/>
              <a:t> sendromu</a:t>
            </a:r>
            <a:endParaRPr lang="tr-TR" sz="1800" dirty="0"/>
          </a:p>
          <a:p>
            <a:r>
              <a:rPr lang="tr-TR" b="1" dirty="0"/>
              <a:t>Yutma bozukluğu nedir?</a:t>
            </a:r>
            <a:endParaRPr lang="tr-TR" sz="1800" dirty="0"/>
          </a:p>
          <a:p>
            <a:r>
              <a:rPr lang="tr-TR" dirty="0"/>
              <a:t>Psikolojik, zihinsel, duyusal veya motor sistemlerdeki bir değişimden dolayı bolusun ağızdan mideye aktarımındaki güçlük sonucunda beslenmede güçlük, </a:t>
            </a:r>
            <a:r>
              <a:rPr lang="tr-TR" dirty="0" err="1"/>
              <a:t>aspirasyon</a:t>
            </a:r>
            <a:r>
              <a:rPr lang="tr-TR" dirty="0"/>
              <a:t> veya boğulma </a:t>
            </a:r>
            <a:r>
              <a:rPr lang="tr-TR" dirty="0" smtClean="0"/>
              <a:t>risk olarak </a:t>
            </a:r>
            <a:r>
              <a:rPr lang="tr-TR" dirty="0"/>
              <a:t>tanımlanır</a:t>
            </a:r>
          </a:p>
        </p:txBody>
      </p:sp>
    </p:spTree>
    <p:extLst>
      <p:ext uri="{BB962C8B-B14F-4D97-AF65-F5344CB8AC3E}">
        <p14:creationId xmlns:p14="http://schemas.microsoft.com/office/powerpoint/2010/main" val="345922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2742"/>
            <a:ext cx="12192000" cy="6667927"/>
          </a:xfrm>
        </p:spPr>
        <p:txBody>
          <a:bodyPr>
            <a:normAutofit fontScale="62500" lnSpcReduction="20000"/>
          </a:bodyPr>
          <a:lstStyle/>
          <a:p>
            <a:r>
              <a:rPr lang="tr-TR" b="1" dirty="0"/>
              <a:t>Yutma bozukluğu, yutma sürecinin farklı fazlarında ortaya çıkabilir: </a:t>
            </a:r>
            <a:endParaRPr lang="tr-TR" sz="1800" dirty="0"/>
          </a:p>
          <a:p>
            <a:pPr lvl="0"/>
            <a:r>
              <a:rPr lang="tr-TR" b="1" dirty="0"/>
              <a:t>Oral faz – </a:t>
            </a:r>
            <a:r>
              <a:rPr lang="tr-TR" dirty="0"/>
              <a:t>emme, çiğneme, yiyeceği veya sıvıyı boğaza doğru hareket ettirme</a:t>
            </a:r>
            <a:endParaRPr lang="tr-TR" sz="1800" dirty="0"/>
          </a:p>
          <a:p>
            <a:pPr lvl="0"/>
            <a:r>
              <a:rPr lang="tr-TR" b="1" dirty="0" err="1"/>
              <a:t>Farengeal</a:t>
            </a:r>
            <a:r>
              <a:rPr lang="tr-TR" b="1" dirty="0"/>
              <a:t> faz – </a:t>
            </a:r>
            <a:r>
              <a:rPr lang="tr-TR" dirty="0"/>
              <a:t>yutma refleksinin başlaması, yiyeceği boğaza doğru itme, materyalin hava yoluna geçmesinin (</a:t>
            </a:r>
            <a:r>
              <a:rPr lang="tr-TR" dirty="0" err="1"/>
              <a:t>aspirasyon</a:t>
            </a:r>
            <a:r>
              <a:rPr lang="tr-TR" dirty="0"/>
              <a:t>) ve boğulmanın önlenmesi için hava yolunun kapanması.</a:t>
            </a:r>
            <a:endParaRPr lang="tr-TR" sz="1800" dirty="0"/>
          </a:p>
          <a:p>
            <a:pPr lvl="0"/>
            <a:r>
              <a:rPr lang="tr-TR" b="1" dirty="0" err="1"/>
              <a:t>Özefageal</a:t>
            </a:r>
            <a:r>
              <a:rPr lang="tr-TR" b="1" dirty="0"/>
              <a:t> faz – </a:t>
            </a:r>
            <a:r>
              <a:rPr lang="tr-TR" dirty="0"/>
              <a:t>yemek borusunun (</a:t>
            </a:r>
            <a:r>
              <a:rPr lang="tr-TR" dirty="0" err="1"/>
              <a:t>özefagus</a:t>
            </a:r>
            <a:r>
              <a:rPr lang="tr-TR" dirty="0"/>
              <a:t>) uç noktalarındaki </a:t>
            </a:r>
            <a:r>
              <a:rPr lang="tr-TR" dirty="0" err="1"/>
              <a:t>sfinkterlerin</a:t>
            </a:r>
            <a:r>
              <a:rPr lang="tr-TR" dirty="0"/>
              <a:t> gevşeyip kasılması ve yiyeceğin </a:t>
            </a:r>
            <a:r>
              <a:rPr lang="tr-TR" dirty="0" err="1"/>
              <a:t>özefagustan</a:t>
            </a:r>
            <a:r>
              <a:rPr lang="tr-TR" dirty="0"/>
              <a:t> mideye doğru iletilmesi </a:t>
            </a:r>
            <a:endParaRPr lang="tr-TR" sz="1800" dirty="0"/>
          </a:p>
          <a:p>
            <a:r>
              <a:rPr lang="tr-TR" b="1" dirty="0"/>
              <a:t>Yutma bozukluğunun semptom ve belirtileri nelerdir?</a:t>
            </a:r>
            <a:endParaRPr lang="tr-TR" sz="1800" dirty="0"/>
          </a:p>
          <a:p>
            <a:r>
              <a:rPr lang="tr-TR" dirty="0"/>
              <a:t>Bazı hastalıklar, durumlar veya cerrahi işlemler yutma problemlerine yol açabilir. </a:t>
            </a:r>
            <a:endParaRPr lang="tr-TR" sz="1800" dirty="0"/>
          </a:p>
          <a:p>
            <a:r>
              <a:rPr lang="tr-TR" dirty="0"/>
              <a:t>Genel belirtiler; </a:t>
            </a:r>
            <a:endParaRPr lang="tr-TR" sz="1800" dirty="0"/>
          </a:p>
          <a:p>
            <a:pPr lvl="0"/>
            <a:r>
              <a:rPr lang="tr-TR" dirty="0"/>
              <a:t>Yeme veya içme sırasında veya hemen sonrasında öksürme </a:t>
            </a:r>
            <a:endParaRPr lang="tr-TR" sz="1800" dirty="0"/>
          </a:p>
          <a:p>
            <a:pPr lvl="0"/>
            <a:r>
              <a:rPr lang="tr-TR" dirty="0"/>
              <a:t>Yeme veya içme sırasında veya hemen sonrasında ıslak ses</a:t>
            </a:r>
            <a:endParaRPr lang="tr-TR" sz="1800" dirty="0"/>
          </a:p>
          <a:p>
            <a:pPr lvl="0"/>
            <a:r>
              <a:rPr lang="tr-TR" dirty="0"/>
              <a:t>Çiğneme veya yutma için fazladan çaba ve zaman harcama</a:t>
            </a:r>
            <a:endParaRPr lang="tr-TR" sz="1800" dirty="0"/>
          </a:p>
          <a:p>
            <a:pPr lvl="0"/>
            <a:r>
              <a:rPr lang="tr-TR" dirty="0"/>
              <a:t>Ağızdan yiyecek veya sıvı akması, yiyeceklerin ağızda birikmesi</a:t>
            </a:r>
            <a:endParaRPr lang="tr-TR" sz="1800" dirty="0"/>
          </a:p>
          <a:p>
            <a:pPr lvl="0"/>
            <a:r>
              <a:rPr lang="tr-TR" dirty="0"/>
              <a:t>Tekrarlı </a:t>
            </a:r>
            <a:r>
              <a:rPr lang="tr-TR" dirty="0" err="1"/>
              <a:t>pnömoni</a:t>
            </a:r>
            <a:endParaRPr lang="tr-TR" sz="1800" dirty="0"/>
          </a:p>
          <a:p>
            <a:pPr lvl="0"/>
            <a:r>
              <a:rPr lang="tr-TR" dirty="0"/>
              <a:t>Yiyememe nedeniyle kilo kaybı veya </a:t>
            </a:r>
            <a:r>
              <a:rPr lang="tr-TR" dirty="0" err="1"/>
              <a:t>dehidrasyon</a:t>
            </a:r>
            <a:endParaRPr lang="tr-TR" sz="1800" dirty="0"/>
          </a:p>
          <a:p>
            <a:r>
              <a:rPr lang="tr-TR" dirty="0"/>
              <a:t>Sonuç olarak bireylerde yetersiz beslenme ve yetersiz sıvı alımı, </a:t>
            </a:r>
            <a:r>
              <a:rPr lang="tr-TR" dirty="0" err="1"/>
              <a:t>pnömoniye</a:t>
            </a:r>
            <a:r>
              <a:rPr lang="tr-TR" dirty="0"/>
              <a:t> neden olan </a:t>
            </a:r>
            <a:r>
              <a:rPr lang="tr-TR" dirty="0" err="1"/>
              <a:t>aspirasyon</a:t>
            </a:r>
            <a:r>
              <a:rPr lang="tr-TR" dirty="0"/>
              <a:t> ve kronik akciğer hastalığı riski, yeme ve içme zevkinin karşılanamaması, yemeyi içeren sosyal ortamlardan kaçınma gibi durumlar söz konusu olabilir. </a:t>
            </a:r>
            <a:endParaRPr lang="tr-TR" sz="1800" dirty="0"/>
          </a:p>
          <a:p>
            <a:r>
              <a:rPr lang="tr-TR" b="1" dirty="0"/>
              <a:t>Yutma bozuklukları nasıl tanılanır?</a:t>
            </a:r>
            <a:endParaRPr lang="tr-TR" sz="1800" dirty="0"/>
          </a:p>
          <a:p>
            <a:r>
              <a:rPr lang="tr-TR" dirty="0"/>
              <a:t>Dil ve konuşma terapistleri yeme ve içme problemi yaşayan bireyleri değerlendirir. Bu değerlendirmenin içeriği: </a:t>
            </a:r>
            <a:endParaRPr lang="tr-TR" sz="1800" dirty="0"/>
          </a:p>
          <a:p>
            <a:pPr lvl="0"/>
            <a:r>
              <a:rPr lang="tr-TR" dirty="0"/>
              <a:t>Tıbbi durum ve semptomlar hakkında detaylı hikaye alma</a:t>
            </a:r>
            <a:endParaRPr lang="tr-TR" sz="1800" dirty="0"/>
          </a:p>
          <a:p>
            <a:pPr lvl="0"/>
            <a:r>
              <a:rPr lang="tr-TR" dirty="0"/>
              <a:t>Yutma kaslarının hareketine ve kuvvetine bakma</a:t>
            </a:r>
            <a:endParaRPr lang="tr-TR" sz="1800" dirty="0"/>
          </a:p>
          <a:p>
            <a:pPr lvl="0"/>
            <a:r>
              <a:rPr lang="tr-TR" dirty="0" err="1"/>
              <a:t>Postürü</a:t>
            </a:r>
            <a:r>
              <a:rPr lang="tr-TR" dirty="0"/>
              <a:t>, yeme davranışlarını ve oral hareketleri izlemek için yeme sırasında gözlem yapma</a:t>
            </a:r>
            <a:endParaRPr lang="tr-TR" sz="1800" dirty="0"/>
          </a:p>
          <a:p>
            <a:pPr lvl="0"/>
            <a:r>
              <a:rPr lang="tr-TR" dirty="0"/>
              <a:t>Yutmayı değerlendiren </a:t>
            </a:r>
            <a:r>
              <a:rPr lang="tr-TR" dirty="0" err="1"/>
              <a:t>enstrumental</a:t>
            </a:r>
            <a:r>
              <a:rPr lang="tr-TR" dirty="0"/>
              <a:t> testler; </a:t>
            </a:r>
            <a:endParaRPr lang="tr-TR" sz="1800" dirty="0"/>
          </a:p>
          <a:p>
            <a:pPr lvl="1"/>
            <a:r>
              <a:rPr lang="tr-TR" b="1" dirty="0" err="1"/>
              <a:t>modifiye</a:t>
            </a:r>
            <a:r>
              <a:rPr lang="tr-TR" b="1" dirty="0"/>
              <a:t> baryum yutma – </a:t>
            </a:r>
            <a:r>
              <a:rPr lang="tr-TR" dirty="0"/>
              <a:t>hasta baryumlu yiyecek ve içecekler alırken yutma eylemi X-ray de izlenir</a:t>
            </a:r>
            <a:endParaRPr lang="tr-TR" sz="1600" dirty="0"/>
          </a:p>
          <a:p>
            <a:pPr lvl="1"/>
            <a:r>
              <a:rPr lang="tr-TR" b="1" dirty="0"/>
              <a:t>endoskopik değerlendirme – </a:t>
            </a:r>
            <a:r>
              <a:rPr lang="tr-TR" dirty="0"/>
              <a:t>ucunda ışık ve kamera olan bir endoskop burundan boğaza doğru koyulur ve bu esnada yutma eylemleri monitörden izlenir</a:t>
            </a:r>
            <a:endParaRPr lang="tr-TR" sz="1600" dirty="0"/>
          </a:p>
          <a:p>
            <a:r>
              <a:rPr lang="tr-TR" b="1" dirty="0"/>
              <a:t>Yutma için hangi tedavi yöntemleri mevcuttur?</a:t>
            </a:r>
            <a:endParaRPr lang="tr-TR" sz="1800" dirty="0"/>
          </a:p>
          <a:p>
            <a:r>
              <a:rPr lang="tr-TR" dirty="0"/>
              <a:t>Tedavi, yutma probleminin sebebine, semptomlara ve tipine bağlıdır. Dil ve konuşma terapisi spesifik yutma tedavisi (ör; kas hareketlerini geliştirmek için verilen egzersizler), yutmanın daha etkili yapılabilmesini sağlamak için kullanılan pozisyon ve stratejiler, daha kolay ve güvenli yutma için diyet değişiklikleri önerebilir. </a:t>
            </a:r>
            <a:endParaRPr lang="tr-TR" sz="1800" dirty="0"/>
          </a:p>
          <a:p>
            <a:endParaRPr lang="tr-TR" dirty="0"/>
          </a:p>
        </p:txBody>
      </p:sp>
    </p:spTree>
    <p:extLst>
      <p:ext uri="{BB962C8B-B14F-4D97-AF65-F5344CB8AC3E}">
        <p14:creationId xmlns:p14="http://schemas.microsoft.com/office/powerpoint/2010/main" val="4090277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93914"/>
            <a:ext cx="10515600" cy="5883049"/>
          </a:xfrm>
        </p:spPr>
        <p:txBody>
          <a:bodyPr>
            <a:normAutofit/>
          </a:bodyPr>
          <a:lstStyle/>
          <a:p>
            <a:r>
              <a:rPr lang="tr-TR" dirty="0"/>
              <a:t>Dil ve konuşma, bireylerin kendilerini ifade etme, iletişim kurma ve sosyal hayatı paylaşmalarındaki en önemli araçlardandır. Birey doğumundan itibaren çevresinde olan biteni anlamaya, istek ve ihtiyaçlarını ifade etmeye çalışırken dili kullanır. Dil, genellikle konuşma ile aynı kavram gibi algılanmakla birlikte konuşmayı, yazmayı ve sembollerle ifade etmeyi de içeren daha geniş kapsamlı bir kavramdır. Konuşma ise seslerin fiziksel olarak üretilmesi ve dili kullanarak sözlü iletişim kurma yöntemidir. Özetle; dil sözel veya sözel olmayan, kültürle bağlantılı, çok geniş bir kapsama sahipken konuşma, dilden kesin sınırlarla ayrılamayan ancak dil ile bağlantılı bir parçayı oluşturmaktadır. Dil ve konuşma gelişimi zihinsel, fiziksel, duygusal ve sosyal gelişimden bağımsız değildir. Bu alanlardan herhangi birinde yaşanan bir problem, dil ve konuşmayı olumsuz yönde etkileyebilmektedir. Dil ve konuşma bozukluklarını ortaya çıkaran nedenler arasında, zihinsel yetersizlik, işitme kaybı, gelişimsel gecikmeler, bazı cerrahi girişimler sonrası sorunlar, beyin hasarları, yarık damak/dudak gibi yapısal bozukluklar, nörolojik hastalıklar, vb. pek çok neden sayılabilir. Dil ve konuşma bozuklukların sınıflandırılmasında farklı yaklaşımlar bulunmakla birlikte bu içerik; Dil Gelişimi, Jest ve Mimik Gelişimi, Gecikmiş Konuşma, Konuşma Sesi Bozukluğu, Özgül Öğrenme Güçlüğü, Akıcı Konuşma Bozuklukları, Ses Bozuklukları, Rezonans Bozuklukları, Edinilmiş Dil Bozuklukları, Bilişsel İletişim Bozuklukları, Motor Konuşma Bozuklukları, </a:t>
            </a:r>
            <a:r>
              <a:rPr lang="tr-TR" dirty="0" err="1"/>
              <a:t>Serebral</a:t>
            </a:r>
            <a:r>
              <a:rPr lang="tr-TR" dirty="0"/>
              <a:t> </a:t>
            </a:r>
            <a:r>
              <a:rPr lang="tr-TR" dirty="0" err="1"/>
              <a:t>Palsi’ye</a:t>
            </a:r>
            <a:r>
              <a:rPr lang="tr-TR" dirty="0"/>
              <a:t> Bağlı Dil ve Konuşma Bozuklukları, İşitme Kaybına Bağlı Konuşma Bozuklukları ile Yutma Bozuklukları başlıkları altında hazırlanmıştır.</a:t>
            </a:r>
          </a:p>
          <a:p>
            <a:endParaRPr lang="tr-TR" dirty="0"/>
          </a:p>
        </p:txBody>
      </p:sp>
    </p:spTree>
    <p:extLst>
      <p:ext uri="{BB962C8B-B14F-4D97-AF65-F5344CB8AC3E}">
        <p14:creationId xmlns:p14="http://schemas.microsoft.com/office/powerpoint/2010/main" val="32408218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85883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19" y="123290"/>
            <a:ext cx="12120081" cy="6734710"/>
          </a:xfrm>
        </p:spPr>
        <p:txBody>
          <a:bodyPr>
            <a:normAutofit fontScale="70000" lnSpcReduction="20000"/>
          </a:bodyPr>
          <a:lstStyle/>
          <a:p>
            <a:pPr lvl="2"/>
            <a:r>
              <a:rPr lang="tr-TR" b="1" dirty="0"/>
              <a:t>İşitme Kayıplarının Neden Olduğu Konuşma Bozuklukları </a:t>
            </a:r>
            <a:endParaRPr lang="tr-TR" dirty="0"/>
          </a:p>
          <a:p>
            <a:pPr lvl="0"/>
            <a:r>
              <a:rPr lang="tr-TR" dirty="0"/>
              <a:t>İşitme sistemindeki herhangi bir bozukluk nedeniyle ortaya çıkan yetersizliktir. </a:t>
            </a:r>
            <a:endParaRPr lang="tr-TR" sz="1800" dirty="0"/>
          </a:p>
          <a:p>
            <a:pPr lvl="1"/>
            <a:r>
              <a:rPr lang="tr-TR" dirty="0"/>
              <a:t>Oluş zamanına</a:t>
            </a:r>
            <a:endParaRPr lang="tr-TR" sz="1600" dirty="0"/>
          </a:p>
          <a:p>
            <a:pPr lvl="1"/>
            <a:r>
              <a:rPr lang="tr-TR" dirty="0"/>
              <a:t>Oluş yerine</a:t>
            </a:r>
            <a:endParaRPr lang="tr-TR" sz="1600" dirty="0"/>
          </a:p>
          <a:p>
            <a:pPr lvl="1"/>
            <a:r>
              <a:rPr lang="tr-TR" dirty="0"/>
              <a:t>Dil edinimine</a:t>
            </a:r>
            <a:endParaRPr lang="tr-TR" sz="1600" dirty="0"/>
          </a:p>
          <a:p>
            <a:pPr lvl="1"/>
            <a:r>
              <a:rPr lang="tr-TR" dirty="0"/>
              <a:t>İşitme kaybının derecesine</a:t>
            </a:r>
            <a:endParaRPr lang="tr-TR" sz="1600" dirty="0"/>
          </a:p>
          <a:p>
            <a:pPr lvl="1"/>
            <a:r>
              <a:rPr lang="tr-TR" dirty="0"/>
              <a:t>Kulakların durumuna</a:t>
            </a:r>
            <a:endParaRPr lang="tr-TR" sz="1600" dirty="0"/>
          </a:p>
          <a:p>
            <a:pPr lvl="1"/>
            <a:r>
              <a:rPr lang="tr-TR" dirty="0"/>
              <a:t>Kalıcılık durumuna</a:t>
            </a:r>
            <a:endParaRPr lang="tr-TR" sz="1600" dirty="0"/>
          </a:p>
          <a:p>
            <a:pPr lvl="1"/>
            <a:r>
              <a:rPr lang="tr-TR" dirty="0"/>
              <a:t>Oluş biçimlerine göre sınıflandırılır.</a:t>
            </a:r>
            <a:endParaRPr lang="tr-TR" sz="1600" dirty="0"/>
          </a:p>
          <a:p>
            <a:r>
              <a:rPr lang="tr-TR" dirty="0"/>
              <a:t> </a:t>
            </a:r>
            <a:endParaRPr lang="tr-TR" sz="1800" dirty="0"/>
          </a:p>
          <a:p>
            <a:r>
              <a:rPr lang="tr-TR" dirty="0"/>
              <a:t>Genel olarak üç kategoriye ayrılır.</a:t>
            </a:r>
            <a:endParaRPr lang="tr-TR" sz="1800" dirty="0"/>
          </a:p>
          <a:p>
            <a:pPr lvl="1"/>
            <a:r>
              <a:rPr lang="tr-TR" dirty="0"/>
              <a:t>İletim tipi işitme kaybı</a:t>
            </a:r>
            <a:endParaRPr lang="tr-TR" sz="1600" dirty="0"/>
          </a:p>
          <a:p>
            <a:pPr lvl="1"/>
            <a:r>
              <a:rPr lang="tr-TR" dirty="0" err="1"/>
              <a:t>Sensörinöral</a:t>
            </a:r>
            <a:r>
              <a:rPr lang="tr-TR" dirty="0"/>
              <a:t> tip işitme kaybı</a:t>
            </a:r>
            <a:endParaRPr lang="tr-TR" sz="1600" dirty="0"/>
          </a:p>
          <a:p>
            <a:pPr lvl="1"/>
            <a:r>
              <a:rPr lang="tr-TR" dirty="0" err="1"/>
              <a:t>Mikst</a:t>
            </a:r>
            <a:r>
              <a:rPr lang="tr-TR" dirty="0"/>
              <a:t> tip işitme kaybı</a:t>
            </a:r>
            <a:endParaRPr lang="tr-TR" sz="1600" dirty="0"/>
          </a:p>
          <a:p>
            <a:r>
              <a:rPr lang="tr-TR" dirty="0"/>
              <a:t> </a:t>
            </a:r>
            <a:endParaRPr lang="tr-TR" sz="1800" dirty="0"/>
          </a:p>
          <a:p>
            <a:r>
              <a:rPr lang="en-US" b="1" dirty="0" err="1"/>
              <a:t>Çok</a:t>
            </a:r>
            <a:r>
              <a:rPr lang="en-US" b="1" dirty="0"/>
              <a:t> </a:t>
            </a:r>
            <a:r>
              <a:rPr lang="en-US" b="1" dirty="0" err="1"/>
              <a:t>Hafif</a:t>
            </a:r>
            <a:r>
              <a:rPr lang="en-US" b="1" dirty="0"/>
              <a:t> </a:t>
            </a:r>
            <a:r>
              <a:rPr lang="en-US" b="1" dirty="0" err="1"/>
              <a:t>Derecede</a:t>
            </a:r>
            <a:r>
              <a:rPr lang="en-US" b="1" dirty="0"/>
              <a:t> </a:t>
            </a:r>
            <a:r>
              <a:rPr lang="en-US" b="1" dirty="0" err="1"/>
              <a:t>İşitme</a:t>
            </a:r>
            <a:r>
              <a:rPr lang="en-US" b="1" dirty="0"/>
              <a:t> </a:t>
            </a:r>
            <a:r>
              <a:rPr lang="en-US" b="1" dirty="0" err="1"/>
              <a:t>Kaybı</a:t>
            </a:r>
            <a:endParaRPr lang="tr-TR" sz="1800" dirty="0"/>
          </a:p>
          <a:p>
            <a:r>
              <a:rPr lang="en-US" b="1" dirty="0"/>
              <a:t> </a:t>
            </a:r>
            <a:endParaRPr lang="tr-TR" sz="1800" dirty="0"/>
          </a:p>
          <a:p>
            <a:pPr lvl="1"/>
            <a:r>
              <a:rPr lang="tr-TR" dirty="0"/>
              <a:t>Orta kulak enfeksiyonu</a:t>
            </a:r>
            <a:endParaRPr lang="tr-TR" sz="1600" dirty="0"/>
          </a:p>
          <a:p>
            <a:pPr lvl="1"/>
            <a:r>
              <a:rPr lang="tr-TR" dirty="0"/>
              <a:t>Gelişme üzerinde çok önemli etkisi yoktur (özellikle geçici kayıplarda)</a:t>
            </a:r>
            <a:endParaRPr lang="tr-TR" sz="1600" dirty="0"/>
          </a:p>
          <a:p>
            <a:pPr lvl="1"/>
            <a:r>
              <a:rPr lang="tr-TR" dirty="0"/>
              <a:t>Uzakta ve şiddeti düşük olan seslerde zorlanır.</a:t>
            </a:r>
            <a:endParaRPr lang="tr-TR" sz="1600" dirty="0"/>
          </a:p>
          <a:p>
            <a:pPr lvl="1"/>
            <a:r>
              <a:rPr lang="tr-TR" dirty="0"/>
              <a:t>Sınıfta öğretmen uzaktaysa ya da gürültü varsa konuşmaların % 10 kadarını kaçırabilir.</a:t>
            </a:r>
            <a:endParaRPr lang="tr-TR" sz="1600" dirty="0"/>
          </a:p>
          <a:p>
            <a:pPr lvl="1"/>
            <a:r>
              <a:rPr lang="en-US" dirty="0" err="1"/>
              <a:t>İletişim</a:t>
            </a:r>
            <a:r>
              <a:rPr lang="en-US" dirty="0"/>
              <a:t> </a:t>
            </a:r>
            <a:r>
              <a:rPr lang="en-US" dirty="0" err="1"/>
              <a:t>ve</a:t>
            </a:r>
            <a:r>
              <a:rPr lang="en-US" dirty="0"/>
              <a:t> </a:t>
            </a:r>
            <a:r>
              <a:rPr lang="en-US" dirty="0" err="1"/>
              <a:t>dili</a:t>
            </a:r>
            <a:r>
              <a:rPr lang="en-US" dirty="0"/>
              <a:t> </a:t>
            </a:r>
            <a:r>
              <a:rPr lang="en-US" dirty="0" err="1"/>
              <a:t>öğrenme</a:t>
            </a:r>
            <a:r>
              <a:rPr lang="en-US" dirty="0"/>
              <a:t> </a:t>
            </a:r>
            <a:r>
              <a:rPr lang="en-US" dirty="0" err="1"/>
              <a:t>üzerinde</a:t>
            </a:r>
            <a:r>
              <a:rPr lang="en-US" dirty="0"/>
              <a:t> </a:t>
            </a:r>
            <a:r>
              <a:rPr lang="en-US" dirty="0" err="1"/>
              <a:t>hafif</a:t>
            </a:r>
            <a:r>
              <a:rPr lang="en-US" dirty="0"/>
              <a:t> </a:t>
            </a:r>
            <a:r>
              <a:rPr lang="en-US" dirty="0" err="1"/>
              <a:t>etkiye</a:t>
            </a:r>
            <a:r>
              <a:rPr lang="en-US" dirty="0"/>
              <a:t> </a:t>
            </a:r>
            <a:r>
              <a:rPr lang="en-US" dirty="0" err="1"/>
              <a:t>sahiptir</a:t>
            </a:r>
            <a:r>
              <a:rPr lang="en-US" dirty="0"/>
              <a:t>. </a:t>
            </a:r>
            <a:endParaRPr lang="tr-TR" sz="1600" dirty="0"/>
          </a:p>
          <a:p>
            <a:pPr lvl="1"/>
            <a:r>
              <a:rPr lang="en-US" dirty="0"/>
              <a:t>/P/, /s/, /z/ </a:t>
            </a:r>
            <a:r>
              <a:rPr lang="en-US" dirty="0" err="1"/>
              <a:t>gibi</a:t>
            </a:r>
            <a:r>
              <a:rPr lang="en-US" dirty="0"/>
              <a:t> </a:t>
            </a:r>
            <a:r>
              <a:rPr lang="en-US" dirty="0" err="1"/>
              <a:t>sesler</a:t>
            </a:r>
            <a:r>
              <a:rPr lang="tr-TR" dirty="0"/>
              <a:t>i </a:t>
            </a:r>
            <a:r>
              <a:rPr lang="en-US" dirty="0" err="1"/>
              <a:t>duyulmaz</a:t>
            </a:r>
            <a:r>
              <a:rPr lang="en-US" dirty="0"/>
              <a:t>. </a:t>
            </a:r>
            <a:endParaRPr lang="tr-TR" sz="1600" dirty="0"/>
          </a:p>
          <a:p>
            <a:pPr lvl="1"/>
            <a:r>
              <a:rPr lang="en-US" dirty="0"/>
              <a:t>İlk </a:t>
            </a:r>
            <a:r>
              <a:rPr lang="en-US" dirty="0" err="1"/>
              <a:t>yıldan</a:t>
            </a:r>
            <a:r>
              <a:rPr lang="en-US" dirty="0"/>
              <a:t> </a:t>
            </a:r>
            <a:r>
              <a:rPr lang="en-US" dirty="0" err="1"/>
              <a:t>sonra</a:t>
            </a:r>
            <a:r>
              <a:rPr lang="en-US" dirty="0"/>
              <a:t> </a:t>
            </a:r>
            <a:r>
              <a:rPr lang="en-US" dirty="0" err="1"/>
              <a:t>işitsel</a:t>
            </a:r>
            <a:r>
              <a:rPr lang="en-US" dirty="0"/>
              <a:t> </a:t>
            </a:r>
            <a:r>
              <a:rPr lang="en-US" dirty="0" err="1"/>
              <a:t>öğrenme</a:t>
            </a:r>
            <a:r>
              <a:rPr lang="en-US" dirty="0"/>
              <a:t> </a:t>
            </a:r>
            <a:r>
              <a:rPr lang="en-US" dirty="0" err="1"/>
              <a:t>bozukluğu</a:t>
            </a:r>
            <a:r>
              <a:rPr lang="en-US" dirty="0"/>
              <a:t>, </a:t>
            </a:r>
            <a:r>
              <a:rPr lang="en-US" dirty="0" err="1"/>
              <a:t>dikkatsizlik</a:t>
            </a:r>
            <a:r>
              <a:rPr lang="en-US" dirty="0"/>
              <a:t>, </a:t>
            </a:r>
            <a:r>
              <a:rPr lang="en-US" dirty="0" err="1"/>
              <a:t>hafif</a:t>
            </a:r>
            <a:r>
              <a:rPr lang="en-US" dirty="0"/>
              <a:t> </a:t>
            </a:r>
            <a:r>
              <a:rPr lang="en-US" dirty="0" err="1"/>
              <a:t>dil</a:t>
            </a:r>
            <a:r>
              <a:rPr lang="en-US" dirty="0"/>
              <a:t> </a:t>
            </a:r>
            <a:r>
              <a:rPr lang="en-US" dirty="0" err="1"/>
              <a:t>gecikmesi</a:t>
            </a:r>
            <a:r>
              <a:rPr lang="en-US" dirty="0"/>
              <a:t> </a:t>
            </a:r>
            <a:r>
              <a:rPr lang="en-US" dirty="0" err="1"/>
              <a:t>ve</a:t>
            </a:r>
            <a:r>
              <a:rPr lang="en-US" dirty="0"/>
              <a:t> </a:t>
            </a:r>
            <a:r>
              <a:rPr lang="en-US" dirty="0" err="1"/>
              <a:t>hafif</a:t>
            </a:r>
            <a:r>
              <a:rPr lang="en-US" dirty="0"/>
              <a:t> </a:t>
            </a:r>
            <a:r>
              <a:rPr lang="en-US" dirty="0" err="1"/>
              <a:t>konuşma</a:t>
            </a:r>
            <a:r>
              <a:rPr lang="en-US" dirty="0"/>
              <a:t> </a:t>
            </a:r>
            <a:r>
              <a:rPr lang="en-US" dirty="0" err="1"/>
              <a:t>bozukluğuna</a:t>
            </a:r>
            <a:r>
              <a:rPr lang="en-US" dirty="0"/>
              <a:t> </a:t>
            </a:r>
            <a:r>
              <a:rPr lang="en-US" dirty="0" err="1"/>
              <a:t>neden</a:t>
            </a:r>
            <a:r>
              <a:rPr lang="en-US" dirty="0"/>
              <a:t> </a:t>
            </a:r>
            <a:r>
              <a:rPr lang="en-US" dirty="0" err="1"/>
              <a:t>olur</a:t>
            </a:r>
            <a:r>
              <a:rPr lang="en-US" dirty="0"/>
              <a:t>. </a:t>
            </a:r>
            <a:endParaRPr lang="tr-TR" sz="1600" dirty="0"/>
          </a:p>
          <a:p>
            <a:pPr lvl="1"/>
            <a:r>
              <a:rPr lang="tr-TR" dirty="0"/>
              <a:t>Bu çocuklar ön sıraya oturtulmalı ve akademik olarak desteklenmelidir.</a:t>
            </a:r>
            <a:endParaRPr lang="tr-TR" sz="1600" dirty="0"/>
          </a:p>
          <a:p>
            <a:endParaRPr lang="tr-TR" dirty="0"/>
          </a:p>
        </p:txBody>
      </p:sp>
    </p:spTree>
    <p:extLst>
      <p:ext uri="{BB962C8B-B14F-4D97-AF65-F5344CB8AC3E}">
        <p14:creationId xmlns:p14="http://schemas.microsoft.com/office/powerpoint/2010/main" val="3643621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13016" y="133564"/>
            <a:ext cx="12078984" cy="6647380"/>
          </a:xfrm>
        </p:spPr>
        <p:txBody>
          <a:bodyPr>
            <a:normAutofit/>
          </a:bodyPr>
          <a:lstStyle/>
          <a:p>
            <a:r>
              <a:rPr lang="en-US" b="1" dirty="0" err="1"/>
              <a:t>Hafif</a:t>
            </a:r>
            <a:r>
              <a:rPr lang="en-US" b="1" dirty="0"/>
              <a:t> </a:t>
            </a:r>
            <a:r>
              <a:rPr lang="en-US" b="1" dirty="0" err="1"/>
              <a:t>Derecede</a:t>
            </a:r>
            <a:r>
              <a:rPr lang="en-US" b="1" dirty="0"/>
              <a:t> </a:t>
            </a:r>
            <a:r>
              <a:rPr lang="en-US" b="1" dirty="0" err="1"/>
              <a:t>İşitme</a:t>
            </a:r>
            <a:r>
              <a:rPr lang="en-US" b="1" dirty="0"/>
              <a:t> </a:t>
            </a:r>
            <a:r>
              <a:rPr lang="en-US" b="1" dirty="0" err="1"/>
              <a:t>Kaybı</a:t>
            </a:r>
            <a:endParaRPr lang="tr-TR" sz="1800" dirty="0"/>
          </a:p>
          <a:p>
            <a:r>
              <a:rPr lang="en-US" b="1" dirty="0"/>
              <a:t> </a:t>
            </a:r>
            <a:endParaRPr lang="tr-TR" sz="1800" dirty="0"/>
          </a:p>
          <a:p>
            <a:pPr lvl="1"/>
            <a:r>
              <a:rPr lang="tr-TR" dirty="0"/>
              <a:t>Genellikle kronik </a:t>
            </a:r>
            <a:r>
              <a:rPr lang="tr-TR" dirty="0" err="1"/>
              <a:t>otitis</a:t>
            </a:r>
            <a:r>
              <a:rPr lang="tr-TR" dirty="0"/>
              <a:t> </a:t>
            </a:r>
            <a:r>
              <a:rPr lang="tr-TR" dirty="0" err="1"/>
              <a:t>media</a:t>
            </a:r>
            <a:r>
              <a:rPr lang="tr-TR" dirty="0"/>
              <a:t> sebeptir.</a:t>
            </a:r>
            <a:endParaRPr lang="tr-TR" sz="1600" dirty="0"/>
          </a:p>
          <a:p>
            <a:pPr lvl="1"/>
            <a:r>
              <a:rPr lang="tr-TR" dirty="0"/>
              <a:t>Uzakta veya düşük şiddetteki sesleri duymada zorlanır. </a:t>
            </a:r>
            <a:endParaRPr lang="tr-TR" sz="1600" dirty="0"/>
          </a:p>
          <a:p>
            <a:pPr lvl="1"/>
            <a:r>
              <a:rPr lang="tr-TR" dirty="0"/>
              <a:t>Konuşma sırasında %25-40 kadarını kaçırabilir.</a:t>
            </a:r>
            <a:endParaRPr lang="tr-TR" sz="1600" dirty="0"/>
          </a:p>
          <a:p>
            <a:pPr lvl="1"/>
            <a:r>
              <a:rPr lang="tr-TR" dirty="0"/>
              <a:t>/s/,/p/,/t/,/k/,/f/,/ş/ gibi fonemleri algılamada zorluk çeker.</a:t>
            </a:r>
            <a:endParaRPr lang="tr-TR" sz="1600" dirty="0"/>
          </a:p>
          <a:p>
            <a:pPr lvl="1"/>
            <a:r>
              <a:rPr lang="en-US" dirty="0" err="1"/>
              <a:t>Karşılıklı</a:t>
            </a:r>
            <a:r>
              <a:rPr lang="en-US" dirty="0"/>
              <a:t> </a:t>
            </a:r>
            <a:r>
              <a:rPr lang="en-US" dirty="0" err="1"/>
              <a:t>konuşma</a:t>
            </a:r>
            <a:r>
              <a:rPr lang="en-US" dirty="0"/>
              <a:t> </a:t>
            </a:r>
            <a:r>
              <a:rPr lang="en-US" dirty="0" err="1"/>
              <a:t>düzeyindeki</a:t>
            </a:r>
            <a:r>
              <a:rPr lang="en-US" dirty="0"/>
              <a:t> </a:t>
            </a:r>
            <a:r>
              <a:rPr lang="en-US" dirty="0" err="1"/>
              <a:t>hemen</a:t>
            </a:r>
            <a:r>
              <a:rPr lang="en-US" dirty="0"/>
              <a:t> </a:t>
            </a:r>
            <a:r>
              <a:rPr lang="en-US" dirty="0" err="1"/>
              <a:t>tüm</a:t>
            </a:r>
            <a:r>
              <a:rPr lang="en-US" dirty="0"/>
              <a:t> </a:t>
            </a:r>
            <a:r>
              <a:rPr lang="en-US" dirty="0" err="1"/>
              <a:t>konuşma</a:t>
            </a:r>
            <a:r>
              <a:rPr lang="en-US" dirty="0"/>
              <a:t> </a:t>
            </a:r>
            <a:r>
              <a:rPr lang="en-US" dirty="0" err="1"/>
              <a:t>seslerini</a:t>
            </a:r>
            <a:r>
              <a:rPr lang="en-US" dirty="0"/>
              <a:t> </a:t>
            </a:r>
            <a:r>
              <a:rPr lang="en-US" dirty="0" err="1"/>
              <a:t>duymakta</a:t>
            </a:r>
            <a:r>
              <a:rPr lang="en-US" dirty="0"/>
              <a:t> </a:t>
            </a:r>
            <a:r>
              <a:rPr lang="en-US" dirty="0" err="1"/>
              <a:t>zorluk</a:t>
            </a:r>
            <a:r>
              <a:rPr lang="en-US" dirty="0"/>
              <a:t> </a:t>
            </a:r>
            <a:r>
              <a:rPr lang="en-US" dirty="0" err="1"/>
              <a:t>çekerler</a:t>
            </a:r>
            <a:r>
              <a:rPr lang="en-US" dirty="0"/>
              <a:t>. </a:t>
            </a:r>
            <a:endParaRPr lang="tr-TR" sz="1600" dirty="0"/>
          </a:p>
          <a:p>
            <a:pPr lvl="1"/>
            <a:r>
              <a:rPr lang="en-US" dirty="0" err="1"/>
              <a:t>Soyut</a:t>
            </a:r>
            <a:r>
              <a:rPr lang="en-US" dirty="0"/>
              <a:t> </a:t>
            </a:r>
            <a:r>
              <a:rPr lang="en-US" dirty="0" err="1"/>
              <a:t>anlamlı</a:t>
            </a:r>
            <a:r>
              <a:rPr lang="en-US" dirty="0"/>
              <a:t> </a:t>
            </a:r>
            <a:r>
              <a:rPr lang="en-US" dirty="0" err="1"/>
              <a:t>kelimeleri</a:t>
            </a:r>
            <a:r>
              <a:rPr lang="en-US" dirty="0"/>
              <a:t>, </a:t>
            </a:r>
            <a:r>
              <a:rPr lang="en-US" dirty="0" err="1"/>
              <a:t>gramer</a:t>
            </a:r>
            <a:r>
              <a:rPr lang="en-US" dirty="0"/>
              <a:t> </a:t>
            </a:r>
            <a:r>
              <a:rPr lang="en-US" dirty="0" err="1"/>
              <a:t>kurallarını</a:t>
            </a:r>
            <a:r>
              <a:rPr lang="en-US" dirty="0"/>
              <a:t> </a:t>
            </a:r>
            <a:r>
              <a:rPr lang="en-US" dirty="0" err="1"/>
              <a:t>öğrenmede</a:t>
            </a:r>
            <a:r>
              <a:rPr lang="en-US" dirty="0"/>
              <a:t> </a:t>
            </a:r>
            <a:r>
              <a:rPr lang="en-US" dirty="0" err="1"/>
              <a:t>zorluk</a:t>
            </a:r>
            <a:r>
              <a:rPr lang="en-US" dirty="0"/>
              <a:t> </a:t>
            </a:r>
            <a:r>
              <a:rPr lang="en-US" dirty="0" err="1"/>
              <a:t>çekerler</a:t>
            </a:r>
            <a:r>
              <a:rPr lang="en-US" dirty="0"/>
              <a:t>. </a:t>
            </a:r>
            <a:endParaRPr lang="tr-TR" sz="1600" dirty="0"/>
          </a:p>
          <a:p>
            <a:pPr lvl="1"/>
            <a:r>
              <a:rPr lang="en-US" dirty="0" err="1"/>
              <a:t>Dikkatsizlik</a:t>
            </a:r>
            <a:r>
              <a:rPr lang="en-US" dirty="0"/>
              <a:t>, </a:t>
            </a:r>
            <a:r>
              <a:rPr lang="en-US" dirty="0" err="1"/>
              <a:t>dil</a:t>
            </a:r>
            <a:r>
              <a:rPr lang="en-US" dirty="0"/>
              <a:t> g</a:t>
            </a:r>
            <a:r>
              <a:rPr lang="tr-TR" dirty="0" err="1"/>
              <a:t>elişiminde</a:t>
            </a:r>
            <a:r>
              <a:rPr lang="tr-TR" dirty="0"/>
              <a:t> gecikme</a:t>
            </a:r>
            <a:r>
              <a:rPr lang="en-US" dirty="0"/>
              <a:t>, </a:t>
            </a:r>
            <a:r>
              <a:rPr lang="en-US" dirty="0" err="1"/>
              <a:t>konuşma</a:t>
            </a:r>
            <a:r>
              <a:rPr lang="en-US" dirty="0"/>
              <a:t> </a:t>
            </a:r>
            <a:r>
              <a:rPr lang="en-US" dirty="0" err="1"/>
              <a:t>ve</a:t>
            </a:r>
            <a:r>
              <a:rPr lang="en-US" dirty="0"/>
              <a:t> </a:t>
            </a:r>
            <a:r>
              <a:rPr lang="en-US" dirty="0" err="1"/>
              <a:t>öğrenme</a:t>
            </a:r>
            <a:r>
              <a:rPr lang="tr-TR" dirty="0"/>
              <a:t> ile ilişkili</a:t>
            </a:r>
            <a:r>
              <a:rPr lang="en-US" dirty="0"/>
              <a:t> </a:t>
            </a:r>
            <a:r>
              <a:rPr lang="en-US" dirty="0" err="1"/>
              <a:t>sorunlar</a:t>
            </a:r>
            <a:r>
              <a:rPr lang="en-US" dirty="0"/>
              <a:t> </a:t>
            </a:r>
            <a:r>
              <a:rPr lang="en-US" dirty="0" err="1"/>
              <a:t>görül</a:t>
            </a:r>
            <a:r>
              <a:rPr lang="tr-TR" dirty="0" err="1"/>
              <a:t>ebilir</a:t>
            </a:r>
            <a:r>
              <a:rPr lang="en-US" dirty="0"/>
              <a:t>.</a:t>
            </a:r>
            <a:endParaRPr lang="tr-TR" sz="1600" dirty="0"/>
          </a:p>
          <a:p>
            <a:pPr lvl="1"/>
            <a:r>
              <a:rPr lang="en-US" dirty="0" err="1"/>
              <a:t>Karşılıklı</a:t>
            </a:r>
            <a:r>
              <a:rPr lang="en-US" dirty="0"/>
              <a:t> </a:t>
            </a:r>
            <a:r>
              <a:rPr lang="en-US" dirty="0" err="1"/>
              <a:t>konuşmada</a:t>
            </a:r>
            <a:r>
              <a:rPr lang="en-US" dirty="0"/>
              <a:t> </a:t>
            </a:r>
            <a:r>
              <a:rPr lang="en-US" dirty="0" err="1"/>
              <a:t>zorluk</a:t>
            </a:r>
            <a:r>
              <a:rPr lang="en-US" dirty="0"/>
              <a:t> </a:t>
            </a:r>
            <a:r>
              <a:rPr lang="en-US" dirty="0" err="1"/>
              <a:t>yaşarlar</a:t>
            </a:r>
            <a:r>
              <a:rPr lang="en-US" dirty="0"/>
              <a:t>, </a:t>
            </a:r>
            <a:r>
              <a:rPr lang="en-US" dirty="0" err="1"/>
              <a:t>kelime</a:t>
            </a:r>
            <a:r>
              <a:rPr lang="en-US" dirty="0"/>
              <a:t> </a:t>
            </a:r>
            <a:r>
              <a:rPr lang="en-US" dirty="0" err="1"/>
              <a:t>hazinesi</a:t>
            </a:r>
            <a:r>
              <a:rPr lang="en-US" dirty="0"/>
              <a:t> </a:t>
            </a:r>
            <a:r>
              <a:rPr lang="en-US" dirty="0" err="1"/>
              <a:t>kısıtılıdır</a:t>
            </a:r>
            <a:r>
              <a:rPr lang="en-US" dirty="0"/>
              <a:t>, </a:t>
            </a:r>
            <a:r>
              <a:rPr lang="en-US" dirty="0" err="1"/>
              <a:t>konuşma</a:t>
            </a:r>
            <a:r>
              <a:rPr lang="en-US" dirty="0"/>
              <a:t> </a:t>
            </a:r>
            <a:r>
              <a:rPr lang="en-US" dirty="0" err="1"/>
              <a:t>bozukluğu</a:t>
            </a:r>
            <a:r>
              <a:rPr lang="en-US" dirty="0"/>
              <a:t> </a:t>
            </a:r>
            <a:r>
              <a:rPr lang="en-US" dirty="0" err="1"/>
              <a:t>vardır</a:t>
            </a:r>
            <a:r>
              <a:rPr lang="en-US" dirty="0"/>
              <a:t>. </a:t>
            </a:r>
            <a:endParaRPr lang="tr-TR" sz="1600" dirty="0"/>
          </a:p>
          <a:p>
            <a:pPr lvl="1"/>
            <a:r>
              <a:rPr lang="tr-TR" dirty="0"/>
              <a:t>Akademik destek, işitme cihazı işitme konuşma terapisi, özel eğitim gereklidir.</a:t>
            </a:r>
            <a:endParaRPr lang="tr-TR" sz="1600" dirty="0"/>
          </a:p>
          <a:p>
            <a:r>
              <a:rPr lang="en-US" b="1" dirty="0" err="1"/>
              <a:t>Orta</a:t>
            </a:r>
            <a:r>
              <a:rPr lang="en-US" b="1" dirty="0"/>
              <a:t> </a:t>
            </a:r>
            <a:r>
              <a:rPr lang="en-US" b="1" dirty="0" err="1"/>
              <a:t>Derecede</a:t>
            </a:r>
            <a:r>
              <a:rPr lang="en-US" b="1" dirty="0"/>
              <a:t> </a:t>
            </a:r>
            <a:r>
              <a:rPr lang="en-US" b="1" dirty="0" err="1"/>
              <a:t>İşitme</a:t>
            </a:r>
            <a:r>
              <a:rPr lang="en-US" b="1" dirty="0"/>
              <a:t> </a:t>
            </a:r>
            <a:r>
              <a:rPr lang="en-US" b="1" dirty="0" err="1"/>
              <a:t>Kaybı</a:t>
            </a:r>
            <a:endParaRPr lang="tr-TR" sz="1800" dirty="0"/>
          </a:p>
          <a:p>
            <a:r>
              <a:rPr lang="en-US" b="1" dirty="0"/>
              <a:t> </a:t>
            </a:r>
            <a:endParaRPr lang="tr-TR" sz="1800" dirty="0"/>
          </a:p>
          <a:p>
            <a:pPr lvl="0"/>
            <a:r>
              <a:rPr lang="en-US" dirty="0" err="1"/>
              <a:t>Dil</a:t>
            </a:r>
            <a:r>
              <a:rPr lang="en-US" dirty="0"/>
              <a:t> </a:t>
            </a:r>
            <a:r>
              <a:rPr lang="en-US" dirty="0" err="1"/>
              <a:t>ve</a:t>
            </a:r>
            <a:r>
              <a:rPr lang="en-US" dirty="0"/>
              <a:t> </a:t>
            </a:r>
            <a:r>
              <a:rPr lang="en-US" dirty="0" err="1"/>
              <a:t>konuşma</a:t>
            </a:r>
            <a:r>
              <a:rPr lang="en-US" dirty="0"/>
              <a:t> </a:t>
            </a:r>
            <a:r>
              <a:rPr lang="en-US" dirty="0" err="1"/>
              <a:t>kendiliğinden</a:t>
            </a:r>
            <a:r>
              <a:rPr lang="en-US" dirty="0"/>
              <a:t> </a:t>
            </a:r>
            <a:r>
              <a:rPr lang="en-US" dirty="0" err="1"/>
              <a:t>gelişmez</a:t>
            </a:r>
            <a:r>
              <a:rPr lang="en-US" dirty="0"/>
              <a:t>. </a:t>
            </a:r>
            <a:endParaRPr lang="tr-TR" sz="1800" dirty="0"/>
          </a:p>
          <a:p>
            <a:pPr lvl="0"/>
            <a:r>
              <a:rPr lang="en-US" dirty="0" err="1"/>
              <a:t>İşitme</a:t>
            </a:r>
            <a:r>
              <a:rPr lang="en-US" dirty="0"/>
              <a:t> </a:t>
            </a:r>
            <a:r>
              <a:rPr lang="en-US" dirty="0" err="1"/>
              <a:t>kaybının</a:t>
            </a:r>
            <a:r>
              <a:rPr lang="en-US" dirty="0"/>
              <a:t> </a:t>
            </a:r>
            <a:r>
              <a:rPr lang="en-US" dirty="0" err="1"/>
              <a:t>erken</a:t>
            </a:r>
            <a:r>
              <a:rPr lang="en-US" dirty="0"/>
              <a:t> </a:t>
            </a:r>
            <a:r>
              <a:rPr lang="en-US" dirty="0" err="1"/>
              <a:t>tanısı</a:t>
            </a:r>
            <a:r>
              <a:rPr lang="en-US" dirty="0"/>
              <a:t>, </a:t>
            </a:r>
            <a:r>
              <a:rPr lang="en-US" dirty="0" err="1"/>
              <a:t>uygun</a:t>
            </a:r>
            <a:r>
              <a:rPr lang="en-US" dirty="0"/>
              <a:t> </a:t>
            </a:r>
            <a:r>
              <a:rPr lang="en-US" dirty="0" err="1"/>
              <a:t>amplifikasyon</a:t>
            </a:r>
            <a:r>
              <a:rPr lang="en-US" dirty="0"/>
              <a:t> </a:t>
            </a:r>
            <a:r>
              <a:rPr lang="en-US" dirty="0" err="1"/>
              <a:t>ile</a:t>
            </a:r>
            <a:r>
              <a:rPr lang="en-US" dirty="0"/>
              <a:t> </a:t>
            </a:r>
            <a:r>
              <a:rPr lang="en-US" dirty="0" err="1"/>
              <a:t>eğitime</a:t>
            </a:r>
            <a:r>
              <a:rPr lang="en-US" dirty="0"/>
              <a:t> </a:t>
            </a:r>
            <a:r>
              <a:rPr lang="en-US" dirty="0" err="1"/>
              <a:t>başlanması</a:t>
            </a:r>
            <a:r>
              <a:rPr lang="en-US" dirty="0"/>
              <a:t> </a:t>
            </a:r>
            <a:r>
              <a:rPr lang="en-US" dirty="0" err="1"/>
              <a:t>gereklidir</a:t>
            </a:r>
            <a:r>
              <a:rPr lang="en-US" dirty="0"/>
              <a:t>. </a:t>
            </a:r>
            <a:endParaRPr lang="tr-TR" sz="1800" dirty="0"/>
          </a:p>
          <a:p>
            <a:pPr lvl="0"/>
            <a:r>
              <a:rPr lang="en-US" dirty="0" err="1"/>
              <a:t>Konuşmaları</a:t>
            </a:r>
            <a:r>
              <a:rPr lang="en-US" dirty="0"/>
              <a:t> </a:t>
            </a:r>
            <a:r>
              <a:rPr lang="en-US" dirty="0" err="1"/>
              <a:t>anlayabilmeleri</a:t>
            </a:r>
            <a:r>
              <a:rPr lang="en-US" dirty="0"/>
              <a:t> </a:t>
            </a:r>
            <a:r>
              <a:rPr lang="en-US" dirty="0" err="1"/>
              <a:t>için</a:t>
            </a:r>
            <a:r>
              <a:rPr lang="en-US" dirty="0"/>
              <a:t> </a:t>
            </a:r>
            <a:r>
              <a:rPr lang="en-US" dirty="0" err="1"/>
              <a:t>konuşma</a:t>
            </a:r>
            <a:r>
              <a:rPr lang="en-US" dirty="0"/>
              <a:t> </a:t>
            </a:r>
            <a:r>
              <a:rPr lang="en-US" dirty="0" err="1"/>
              <a:t>sesinin</a:t>
            </a:r>
            <a:r>
              <a:rPr lang="en-US" dirty="0"/>
              <a:t> </a:t>
            </a:r>
            <a:r>
              <a:rPr lang="en-US" dirty="0" err="1"/>
              <a:t>şiddetli</a:t>
            </a:r>
            <a:r>
              <a:rPr lang="en-US" dirty="0"/>
              <a:t> </a:t>
            </a:r>
            <a:r>
              <a:rPr lang="en-US" dirty="0" err="1"/>
              <a:t>olması</a:t>
            </a:r>
            <a:r>
              <a:rPr lang="en-US" dirty="0"/>
              <a:t> </a:t>
            </a:r>
            <a:r>
              <a:rPr lang="en-US" dirty="0" err="1"/>
              <a:t>gerekir</a:t>
            </a:r>
            <a:r>
              <a:rPr lang="en-US" dirty="0"/>
              <a:t>. </a:t>
            </a:r>
            <a:endParaRPr lang="tr-TR" sz="1800" dirty="0"/>
          </a:p>
          <a:p>
            <a:pPr lvl="0"/>
            <a:r>
              <a:rPr lang="tr-TR" dirty="0"/>
              <a:t>Dili ifade</a:t>
            </a:r>
            <a:r>
              <a:rPr lang="en-US" dirty="0"/>
              <a:t> </a:t>
            </a:r>
            <a:r>
              <a:rPr lang="en-US" dirty="0" err="1"/>
              <a:t>ve</a:t>
            </a:r>
            <a:r>
              <a:rPr lang="en-US" dirty="0"/>
              <a:t> </a:t>
            </a:r>
            <a:r>
              <a:rPr lang="en-US" dirty="0" err="1"/>
              <a:t>anlama</a:t>
            </a:r>
            <a:r>
              <a:rPr lang="en-US" dirty="0"/>
              <a:t> </a:t>
            </a:r>
            <a:r>
              <a:rPr lang="en-US" dirty="0" err="1"/>
              <a:t>becerisi</a:t>
            </a:r>
            <a:r>
              <a:rPr lang="tr-TR" dirty="0" err="1"/>
              <a:t>nde</a:t>
            </a:r>
            <a:r>
              <a:rPr lang="tr-TR" dirty="0"/>
              <a:t> sınırlılık</a:t>
            </a:r>
            <a:r>
              <a:rPr lang="en-US" dirty="0"/>
              <a:t> </a:t>
            </a:r>
            <a:r>
              <a:rPr lang="en-US" dirty="0" err="1"/>
              <a:t>vardır</a:t>
            </a:r>
            <a:r>
              <a:rPr lang="en-US" dirty="0"/>
              <a:t>.</a:t>
            </a:r>
            <a:endParaRPr lang="tr-TR" sz="1800" dirty="0"/>
          </a:p>
          <a:p>
            <a:endParaRPr lang="tr-TR" dirty="0"/>
          </a:p>
        </p:txBody>
      </p:sp>
    </p:spTree>
    <p:extLst>
      <p:ext uri="{BB962C8B-B14F-4D97-AF65-F5344CB8AC3E}">
        <p14:creationId xmlns:p14="http://schemas.microsoft.com/office/powerpoint/2010/main" val="1388351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02742"/>
            <a:ext cx="12192000" cy="6667928"/>
          </a:xfrm>
        </p:spPr>
        <p:txBody>
          <a:bodyPr>
            <a:normAutofit lnSpcReduction="10000"/>
          </a:bodyPr>
          <a:lstStyle/>
          <a:p>
            <a:r>
              <a:rPr lang="tr-TR" b="1" dirty="0"/>
              <a:t>İleri </a:t>
            </a:r>
            <a:r>
              <a:rPr lang="en-US" b="1" dirty="0" err="1"/>
              <a:t>Derecede</a:t>
            </a:r>
            <a:r>
              <a:rPr lang="en-US" b="1" dirty="0"/>
              <a:t> </a:t>
            </a:r>
            <a:r>
              <a:rPr lang="en-US" b="1" dirty="0" err="1"/>
              <a:t>İşitme</a:t>
            </a:r>
            <a:r>
              <a:rPr lang="en-US" b="1" dirty="0"/>
              <a:t> </a:t>
            </a:r>
            <a:r>
              <a:rPr lang="en-US" b="1" dirty="0" err="1"/>
              <a:t>Kaybı</a:t>
            </a:r>
            <a:endParaRPr lang="tr-TR" sz="1800" dirty="0"/>
          </a:p>
          <a:p>
            <a:r>
              <a:rPr lang="tr-TR" b="1" dirty="0"/>
              <a:t> </a:t>
            </a:r>
            <a:endParaRPr lang="tr-TR" sz="1800" dirty="0"/>
          </a:p>
          <a:p>
            <a:pPr lvl="1"/>
            <a:r>
              <a:rPr lang="en-US" dirty="0" err="1"/>
              <a:t>İleri</a:t>
            </a:r>
            <a:r>
              <a:rPr lang="en-US" dirty="0"/>
              <a:t> </a:t>
            </a:r>
            <a:r>
              <a:rPr lang="en-US" dirty="0" err="1"/>
              <a:t>derecede</a:t>
            </a:r>
            <a:r>
              <a:rPr lang="en-US" dirty="0"/>
              <a:t> </a:t>
            </a:r>
            <a:r>
              <a:rPr lang="en-US" dirty="0" err="1"/>
              <a:t>işitme</a:t>
            </a:r>
            <a:r>
              <a:rPr lang="en-US" dirty="0"/>
              <a:t> </a:t>
            </a:r>
            <a:r>
              <a:rPr lang="en-US" dirty="0" err="1"/>
              <a:t>kaybı</a:t>
            </a:r>
            <a:r>
              <a:rPr lang="en-US" dirty="0"/>
              <a:t> </a:t>
            </a:r>
            <a:r>
              <a:rPr lang="en-US" dirty="0" err="1"/>
              <a:t>olan</a:t>
            </a:r>
            <a:r>
              <a:rPr lang="en-US" dirty="0"/>
              <a:t> </a:t>
            </a:r>
            <a:r>
              <a:rPr lang="en-US" dirty="0" err="1"/>
              <a:t>çocuklar</a:t>
            </a:r>
            <a:r>
              <a:rPr lang="en-US" dirty="0"/>
              <a:t> </a:t>
            </a:r>
            <a:r>
              <a:rPr lang="en-US" dirty="0" err="1"/>
              <a:t>sadece</a:t>
            </a:r>
            <a:r>
              <a:rPr lang="en-US" dirty="0"/>
              <a:t> </a:t>
            </a:r>
            <a:r>
              <a:rPr lang="en-US" dirty="0" err="1"/>
              <a:t>şiddetli</a:t>
            </a:r>
            <a:r>
              <a:rPr lang="en-US" dirty="0"/>
              <a:t> </a:t>
            </a:r>
            <a:r>
              <a:rPr lang="en-US" dirty="0" err="1"/>
              <a:t>sesleri</a:t>
            </a:r>
            <a:r>
              <a:rPr lang="en-US" dirty="0"/>
              <a:t> </a:t>
            </a:r>
            <a:r>
              <a:rPr lang="en-US" dirty="0" err="1"/>
              <a:t>duyarlar</a:t>
            </a:r>
            <a:r>
              <a:rPr lang="en-US" dirty="0"/>
              <a:t>.</a:t>
            </a:r>
            <a:endParaRPr lang="tr-TR" sz="1600" dirty="0"/>
          </a:p>
          <a:p>
            <a:pPr lvl="1"/>
            <a:r>
              <a:rPr lang="en-US" dirty="0" err="1"/>
              <a:t>Uygun</a:t>
            </a:r>
            <a:r>
              <a:rPr lang="en-US" dirty="0"/>
              <a:t> </a:t>
            </a:r>
            <a:r>
              <a:rPr lang="en-US" dirty="0" err="1"/>
              <a:t>işitme</a:t>
            </a:r>
            <a:r>
              <a:rPr lang="en-US" dirty="0"/>
              <a:t> </a:t>
            </a:r>
            <a:r>
              <a:rPr lang="en-US" dirty="0" err="1"/>
              <a:t>cihazı</a:t>
            </a:r>
            <a:r>
              <a:rPr lang="en-US" dirty="0"/>
              <a:t> </a:t>
            </a:r>
            <a:r>
              <a:rPr lang="en-US" dirty="0" err="1"/>
              <a:t>olmazsa</a:t>
            </a:r>
            <a:r>
              <a:rPr lang="en-US" dirty="0"/>
              <a:t> </a:t>
            </a:r>
            <a:r>
              <a:rPr lang="en-US" dirty="0" err="1"/>
              <a:t>sesleriduyamazlar</a:t>
            </a:r>
            <a:r>
              <a:rPr lang="en-US" dirty="0"/>
              <a:t>. </a:t>
            </a:r>
            <a:endParaRPr lang="tr-TR" sz="1600" dirty="0"/>
          </a:p>
          <a:p>
            <a:pPr lvl="1"/>
            <a:r>
              <a:rPr lang="tr-TR" dirty="0"/>
              <a:t>İşitme kaybı 2 yaşından önce olmuşsa, dil ve konuşma kendiliğinden öğrenilemez.</a:t>
            </a:r>
            <a:endParaRPr lang="tr-TR" sz="1600" dirty="0"/>
          </a:p>
          <a:p>
            <a:r>
              <a:rPr lang="tr-TR" b="1" dirty="0"/>
              <a:t>Çok İleri</a:t>
            </a:r>
            <a:r>
              <a:rPr lang="en-US" b="1" dirty="0"/>
              <a:t> </a:t>
            </a:r>
            <a:r>
              <a:rPr lang="en-US" b="1" dirty="0" err="1"/>
              <a:t>Derecede</a:t>
            </a:r>
            <a:r>
              <a:rPr lang="en-US" b="1" dirty="0"/>
              <a:t> </a:t>
            </a:r>
            <a:r>
              <a:rPr lang="en-US" b="1" dirty="0" err="1"/>
              <a:t>İşitme</a:t>
            </a:r>
            <a:r>
              <a:rPr lang="en-US" b="1" dirty="0"/>
              <a:t> </a:t>
            </a:r>
            <a:r>
              <a:rPr lang="en-US" b="1" dirty="0" err="1"/>
              <a:t>Kaybı</a:t>
            </a:r>
            <a:endParaRPr lang="tr-TR" sz="1800" dirty="0"/>
          </a:p>
          <a:p>
            <a:r>
              <a:rPr lang="en-US" b="1" dirty="0"/>
              <a:t> </a:t>
            </a:r>
            <a:endParaRPr lang="tr-TR" sz="1800" dirty="0"/>
          </a:p>
          <a:p>
            <a:pPr lvl="1"/>
            <a:r>
              <a:rPr lang="tr-TR" dirty="0"/>
              <a:t>İşitme cihazı olmadan duyamaz.</a:t>
            </a:r>
            <a:endParaRPr lang="tr-TR" sz="1600" dirty="0"/>
          </a:p>
          <a:p>
            <a:pPr lvl="1"/>
            <a:r>
              <a:rPr lang="tr-TR" dirty="0"/>
              <a:t>Çok yüksek seslere tepki verebilir.</a:t>
            </a:r>
            <a:endParaRPr lang="tr-TR" sz="1600" dirty="0"/>
          </a:p>
          <a:p>
            <a:pPr lvl="1"/>
            <a:r>
              <a:rPr lang="tr-TR" dirty="0"/>
              <a:t>Görsel uyaran olmadan konuşmayı yorumlayamaz.</a:t>
            </a:r>
            <a:endParaRPr lang="tr-TR" sz="1600" dirty="0"/>
          </a:p>
          <a:p>
            <a:pPr lvl="1"/>
            <a:r>
              <a:rPr lang="en-US" dirty="0" err="1"/>
              <a:t>Çok</a:t>
            </a:r>
            <a:r>
              <a:rPr lang="en-US" dirty="0"/>
              <a:t> </a:t>
            </a:r>
            <a:r>
              <a:rPr lang="en-US" dirty="0" err="1"/>
              <a:t>ileri</a:t>
            </a:r>
            <a:r>
              <a:rPr lang="en-US" dirty="0"/>
              <a:t> </a:t>
            </a:r>
            <a:r>
              <a:rPr lang="en-US" dirty="0" err="1"/>
              <a:t>derecede</a:t>
            </a:r>
            <a:r>
              <a:rPr lang="en-US" dirty="0"/>
              <a:t> </a:t>
            </a:r>
            <a:r>
              <a:rPr lang="en-US" dirty="0" err="1"/>
              <a:t>işitme</a:t>
            </a:r>
            <a:r>
              <a:rPr lang="en-US" dirty="0"/>
              <a:t> </a:t>
            </a:r>
            <a:r>
              <a:rPr lang="en-US" dirty="0" err="1"/>
              <a:t>kaybı</a:t>
            </a:r>
            <a:r>
              <a:rPr lang="en-US" dirty="0"/>
              <a:t> </a:t>
            </a:r>
            <a:r>
              <a:rPr lang="en-US" dirty="0" err="1"/>
              <a:t>olan</a:t>
            </a:r>
            <a:r>
              <a:rPr lang="en-US" dirty="0"/>
              <a:t> </a:t>
            </a:r>
            <a:r>
              <a:rPr lang="en-US" dirty="0" err="1"/>
              <a:t>çocuklarda</a:t>
            </a:r>
            <a:r>
              <a:rPr lang="en-US" dirty="0"/>
              <a:t>, </a:t>
            </a:r>
            <a:r>
              <a:rPr lang="en-US" dirty="0" err="1"/>
              <a:t>görme</a:t>
            </a:r>
            <a:r>
              <a:rPr lang="en-US" dirty="0"/>
              <a:t> </a:t>
            </a:r>
            <a:r>
              <a:rPr lang="en-US" dirty="0" err="1"/>
              <a:t>ve</a:t>
            </a:r>
            <a:r>
              <a:rPr lang="en-US" dirty="0"/>
              <a:t> </a:t>
            </a:r>
            <a:r>
              <a:rPr lang="en-US" dirty="0" err="1"/>
              <a:t>dokunma</a:t>
            </a:r>
            <a:r>
              <a:rPr lang="en-US" dirty="0"/>
              <a:t> </a:t>
            </a:r>
            <a:r>
              <a:rPr lang="en-US" dirty="0" err="1"/>
              <a:t>kılavuz</a:t>
            </a:r>
            <a:r>
              <a:rPr lang="en-US" dirty="0"/>
              <a:t> </a:t>
            </a:r>
            <a:r>
              <a:rPr lang="en-US" dirty="0" err="1"/>
              <a:t>duyu</a:t>
            </a:r>
            <a:r>
              <a:rPr lang="en-US" dirty="0"/>
              <a:t> </a:t>
            </a:r>
            <a:r>
              <a:rPr lang="en-US" dirty="0" err="1"/>
              <a:t>olarak</a:t>
            </a:r>
            <a:r>
              <a:rPr lang="en-US" dirty="0"/>
              <a:t> </a:t>
            </a:r>
            <a:r>
              <a:rPr lang="en-US" dirty="0" err="1"/>
              <a:t>kullanılır</a:t>
            </a:r>
            <a:r>
              <a:rPr lang="en-US" dirty="0"/>
              <a:t>.</a:t>
            </a:r>
            <a:endParaRPr lang="tr-TR" sz="1600" dirty="0"/>
          </a:p>
          <a:p>
            <a:r>
              <a:rPr lang="tr-TR" b="1" dirty="0"/>
              <a:t>İşitme Kayıplarının Neden Olduğu Konuşma Bozuklukları</a:t>
            </a:r>
            <a:endParaRPr lang="tr-TR" dirty="0"/>
          </a:p>
          <a:p>
            <a:pPr lvl="0"/>
            <a:r>
              <a:rPr lang="tr-TR" b="1" dirty="0" smtClean="0">
                <a:effectLst/>
              </a:rPr>
              <a:t>İleri derecede ya da total işitme kaybı</a:t>
            </a:r>
            <a:endParaRPr lang="tr-TR" dirty="0" smtClean="0">
              <a:effectLst/>
            </a:endParaRPr>
          </a:p>
          <a:p>
            <a:r>
              <a:rPr lang="tr-TR" b="1" dirty="0" smtClean="0">
                <a:effectLst/>
              </a:rPr>
              <a:t> </a:t>
            </a:r>
            <a:endParaRPr lang="tr-TR" dirty="0" smtClean="0">
              <a:effectLst/>
            </a:endParaRPr>
          </a:p>
          <a:p>
            <a:r>
              <a:rPr lang="tr-TR" dirty="0" err="1"/>
              <a:t>Konjenital</a:t>
            </a:r>
            <a:r>
              <a:rPr lang="tr-TR" dirty="0"/>
              <a:t> ya da yaşamın erken döneminde 	kazanılmış işitme kaybıdır. Solunum hızlı, dudak, çene, dil hareketleri 	abartılı ve çoğunlukla zorlukla yapılır. Solunumlarının hızlı ve gürültülü olduğunu fark etmezler. Çok yüksek ses şiddetinde konuşmaya çalışırlar. Konuşmanın vurguları düzensizdir. /s/,/ş/,/p/,/t/ gibi fonemler bozuk çıkar. </a:t>
            </a:r>
          </a:p>
          <a:p>
            <a:r>
              <a:rPr lang="tr-TR" b="1" dirty="0" smtClean="0">
                <a:effectLst/>
              </a:rPr>
              <a:t> </a:t>
            </a:r>
            <a:endParaRPr lang="tr-TR" dirty="0" smtClean="0">
              <a:effectLst/>
            </a:endParaRPr>
          </a:p>
          <a:p>
            <a:endParaRPr lang="tr-TR" dirty="0"/>
          </a:p>
        </p:txBody>
      </p:sp>
    </p:spTree>
    <p:extLst>
      <p:ext uri="{BB962C8B-B14F-4D97-AF65-F5344CB8AC3E}">
        <p14:creationId xmlns:p14="http://schemas.microsoft.com/office/powerpoint/2010/main" val="14843055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176963"/>
          </a:xfrm>
        </p:spPr>
        <p:txBody>
          <a:bodyPr>
            <a:normAutofit/>
          </a:bodyPr>
          <a:lstStyle/>
          <a:p>
            <a:pPr lvl="0"/>
            <a:r>
              <a:rPr lang="tr-TR" b="1" dirty="0"/>
              <a:t>Sonradan kazanılmış işitme kaybı </a:t>
            </a:r>
            <a:endParaRPr lang="tr-TR" dirty="0"/>
          </a:p>
          <a:p>
            <a:r>
              <a:rPr lang="tr-TR" b="1" dirty="0" smtClean="0">
                <a:effectLst/>
              </a:rPr>
              <a:t> </a:t>
            </a:r>
            <a:endParaRPr lang="tr-TR" dirty="0" smtClean="0">
              <a:effectLst/>
            </a:endParaRPr>
          </a:p>
          <a:p>
            <a:r>
              <a:rPr lang="tr-TR" dirty="0"/>
              <a:t>Bozukluk işitme kaybının derecesine göre değişir. Bu kişilerde daha çok ses kalitesinde 	bozukluklar görülür. Konuşma monotondur ve telaffuzu bozuktur. Başlangıçta konuşma mevcuttur. Ancak daha sonra işitme kaybına bağlı olarak öğrendiği konuşmayı unutur.</a:t>
            </a:r>
            <a:endParaRPr lang="tr-TR" sz="1800" dirty="0"/>
          </a:p>
          <a:p>
            <a:r>
              <a:rPr lang="tr-TR" b="1" dirty="0" smtClean="0">
                <a:effectLst/>
              </a:rPr>
              <a:t> </a:t>
            </a:r>
            <a:endParaRPr lang="tr-TR" dirty="0" smtClean="0">
              <a:effectLst/>
            </a:endParaRPr>
          </a:p>
          <a:p>
            <a:pPr lvl="0"/>
            <a:r>
              <a:rPr lang="tr-TR" b="1" dirty="0"/>
              <a:t>Çocukluk çağındaki kısmi işitme kaybı</a:t>
            </a:r>
            <a:endParaRPr lang="tr-TR" dirty="0"/>
          </a:p>
          <a:p>
            <a:r>
              <a:rPr lang="tr-TR" b="1" dirty="0" smtClean="0">
                <a:effectLst/>
              </a:rPr>
              <a:t> </a:t>
            </a:r>
            <a:endParaRPr lang="tr-TR" dirty="0" smtClean="0">
              <a:effectLst/>
            </a:endParaRPr>
          </a:p>
          <a:p>
            <a:r>
              <a:rPr lang="tr-TR" dirty="0"/>
              <a:t>Daha çok S/N tip işitme kaybında görülür. Kaybın derecesine göre etkilenen fonemler değişir. Konuşma diğer sorunlara göre daha anlaşılır niteliktedir.</a:t>
            </a:r>
            <a:endParaRPr lang="tr-TR" sz="1800" dirty="0"/>
          </a:p>
          <a:p>
            <a:r>
              <a:rPr lang="tr-TR" b="1" dirty="0"/>
              <a:t>İşitme Taraması</a:t>
            </a:r>
            <a:endParaRPr lang="tr-TR" dirty="0"/>
          </a:p>
          <a:p>
            <a:pPr lvl="0"/>
            <a:r>
              <a:rPr lang="tr-TR" dirty="0"/>
              <a:t>Tarama; </a:t>
            </a:r>
            <a:endParaRPr lang="tr-TR" sz="1800" dirty="0"/>
          </a:p>
          <a:p>
            <a:pPr lvl="1"/>
            <a:r>
              <a:rPr lang="tr-TR" dirty="0"/>
              <a:t>Hedeflenmiş bir </a:t>
            </a:r>
            <a:r>
              <a:rPr lang="tr-TR" dirty="0" err="1"/>
              <a:t>populasyonda</a:t>
            </a:r>
            <a:r>
              <a:rPr lang="tr-TR" dirty="0"/>
              <a:t> belli bir bozukluğun semptom vermeden önce tespit edilmesi için yapılır</a:t>
            </a:r>
            <a:endParaRPr lang="tr-TR" sz="1600" dirty="0"/>
          </a:p>
          <a:p>
            <a:pPr lvl="0"/>
            <a:r>
              <a:rPr lang="tr-TR" dirty="0"/>
              <a:t>Taramada amaç; </a:t>
            </a:r>
            <a:endParaRPr lang="tr-TR" sz="1800" dirty="0"/>
          </a:p>
          <a:p>
            <a:pPr lvl="1"/>
            <a:r>
              <a:rPr lang="tr-TR" dirty="0"/>
              <a:t>Hasta olanı olmayandan ayırmak ve erken tedavisini sağlamaktır.</a:t>
            </a:r>
            <a:endParaRPr lang="tr-TR" sz="1600" dirty="0"/>
          </a:p>
          <a:p>
            <a:endParaRPr lang="tr-TR" dirty="0"/>
          </a:p>
        </p:txBody>
      </p:sp>
    </p:spTree>
    <p:extLst>
      <p:ext uri="{BB962C8B-B14F-4D97-AF65-F5344CB8AC3E}">
        <p14:creationId xmlns:p14="http://schemas.microsoft.com/office/powerpoint/2010/main" val="2081750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12192000" cy="6858000"/>
          </a:xfrm>
        </p:spPr>
        <p:txBody>
          <a:bodyPr>
            <a:normAutofit fontScale="77500" lnSpcReduction="20000"/>
          </a:bodyPr>
          <a:lstStyle/>
          <a:p>
            <a:r>
              <a:rPr lang="tr-TR" b="1" dirty="0"/>
              <a:t>İşitsel </a:t>
            </a:r>
            <a:r>
              <a:rPr lang="tr-TR" b="1" dirty="0" err="1"/>
              <a:t>İşlemleme</a:t>
            </a:r>
            <a:r>
              <a:rPr lang="tr-TR" b="1" dirty="0"/>
              <a:t> Bozukluğu</a:t>
            </a:r>
            <a:endParaRPr lang="tr-TR" dirty="0"/>
          </a:p>
          <a:p>
            <a:r>
              <a:rPr lang="tr-TR" b="1" dirty="0"/>
              <a:t> </a:t>
            </a:r>
            <a:endParaRPr lang="tr-TR" dirty="0"/>
          </a:p>
          <a:p>
            <a:pPr lvl="0"/>
            <a:r>
              <a:rPr lang="tr-TR" dirty="0" smtClean="0">
                <a:effectLst/>
              </a:rPr>
              <a:t>İşitsel </a:t>
            </a:r>
            <a:r>
              <a:rPr lang="tr-TR" dirty="0" err="1" smtClean="0">
                <a:effectLst/>
              </a:rPr>
              <a:t>İşlemleme</a:t>
            </a:r>
            <a:r>
              <a:rPr lang="tr-TR" dirty="0" smtClean="0">
                <a:effectLst/>
              </a:rPr>
              <a:t> Bozukluğunda, konuşma sesleri ile ortamda bulunan çeşitli sesler ve gürültüler birincil kortekste ayırt edilemeden işlenmektedir. İşitsel uyarıların tamamı kişi için aynı önemde olur. Seçicilik kaybolur ve konuşulanları anlama zorlaşır. </a:t>
            </a:r>
          </a:p>
          <a:p>
            <a:pPr lvl="0"/>
            <a:r>
              <a:rPr lang="tr-TR" dirty="0" smtClean="0">
                <a:effectLst/>
              </a:rPr>
              <a:t>Gürültülü ortamda işitmede, uzun ve karmaşık işitsel komutları izlemede, konuşma seslerini saptamada güçlük çekerler. </a:t>
            </a:r>
          </a:p>
          <a:p>
            <a:pPr lvl="0"/>
            <a:r>
              <a:rPr lang="tr-TR" dirty="0" smtClean="0">
                <a:effectLst/>
              </a:rPr>
              <a:t>Bu nedenle de sıklıkla tekrar ettirme gereksinimi duyarlar. </a:t>
            </a:r>
          </a:p>
          <a:p>
            <a:r>
              <a:rPr lang="tr-TR" dirty="0"/>
              <a:t>Dikkat süreleri kısadır. </a:t>
            </a:r>
          </a:p>
          <a:p>
            <a:pPr lvl="0"/>
            <a:r>
              <a:rPr lang="tr-TR" dirty="0" smtClean="0">
                <a:effectLst/>
              </a:rPr>
              <a:t>Uzun cümlelerle konuşulduğunda, dinlemeye olan ilgileri dağılır ve dikkatleri başka yöne kayar</a:t>
            </a:r>
          </a:p>
          <a:p>
            <a:pPr lvl="0"/>
            <a:r>
              <a:rPr lang="tr-TR" dirty="0" smtClean="0">
                <a:effectLst/>
              </a:rPr>
              <a:t>Sözlü yönergeleri izleme, tartışmalara katılma, heceleme, okuma yazma hatta dili öğrenme zorlukları görülür.</a:t>
            </a:r>
          </a:p>
          <a:p>
            <a:pPr lvl="0"/>
            <a:r>
              <a:rPr lang="tr-TR" dirty="0" smtClean="0">
                <a:effectLst/>
              </a:rPr>
              <a:t>Benzer sesler ve sözcükler arasındaki farklılıkları ayırt etme güçlükleri nedeniyle söyleneni doğru anlama, yönerge izleme, okuma yazmayı öğrenmede sorun yaşayabilirler. </a:t>
            </a:r>
          </a:p>
          <a:p>
            <a:pPr lvl="0"/>
            <a:r>
              <a:rPr lang="tr-TR" dirty="0" smtClean="0">
                <a:effectLst/>
              </a:rPr>
              <a:t>Karşılıklı konuşmalardan sonuç çıkarma, </a:t>
            </a:r>
          </a:p>
          <a:p>
            <a:pPr lvl="0"/>
            <a:r>
              <a:rPr lang="tr-TR" dirty="0" smtClean="0">
                <a:effectLst/>
              </a:rPr>
              <a:t>bilmeceleri anlama ya da </a:t>
            </a:r>
          </a:p>
          <a:p>
            <a:pPr lvl="0"/>
            <a:r>
              <a:rPr lang="tr-TR" dirty="0" smtClean="0">
                <a:effectLst/>
              </a:rPr>
              <a:t>sözlü matematik problemlerini kavrama gibi üst düzey dinleme görevleri ve dil düzeyleri gerektiren alanlarda da sorun yaşanır</a:t>
            </a:r>
          </a:p>
          <a:p>
            <a:pPr lvl="0"/>
            <a:r>
              <a:rPr lang="tr-TR" dirty="0"/>
              <a:t>Dil temelli öğrenme bozukluğu, Dikkat Eksikliği </a:t>
            </a:r>
            <a:r>
              <a:rPr lang="tr-TR" dirty="0" err="1"/>
              <a:t>Hiperaktivite</a:t>
            </a:r>
            <a:r>
              <a:rPr lang="tr-TR" dirty="0"/>
              <a:t> Bozukluğu, Otizm Spektrum Bozukluğu, </a:t>
            </a:r>
            <a:r>
              <a:rPr lang="tr-TR" dirty="0" err="1"/>
              <a:t>Atipik</a:t>
            </a:r>
            <a:r>
              <a:rPr lang="tr-TR" dirty="0"/>
              <a:t> Yaygın Gelişimsel Bozukluk ile karıştırılabilir.</a:t>
            </a:r>
          </a:p>
          <a:p>
            <a:r>
              <a:rPr lang="tr-TR" b="1" dirty="0"/>
              <a:t>Öneriler: </a:t>
            </a:r>
            <a:endParaRPr lang="tr-TR" dirty="0"/>
          </a:p>
          <a:p>
            <a:r>
              <a:rPr lang="tr-TR" dirty="0" smtClean="0">
                <a:effectLst/>
              </a:rPr>
              <a:t>Sınıf içerisinde oturma düzeni ayarlanmalıdır.</a:t>
            </a:r>
          </a:p>
          <a:p>
            <a:r>
              <a:rPr lang="tr-TR" dirty="0" smtClean="0">
                <a:effectLst/>
              </a:rPr>
              <a:t>Karşılıklı konuşmaların yüz yüze yapılması uygundur.</a:t>
            </a:r>
          </a:p>
          <a:p>
            <a:r>
              <a:rPr lang="tr-TR" dirty="0" smtClean="0">
                <a:effectLst/>
              </a:rPr>
              <a:t>Kısa ve görsel uyaranın fazla olduğu yönergeler tercih edilmelidir.</a:t>
            </a:r>
          </a:p>
          <a:p>
            <a:r>
              <a:rPr lang="tr-TR" dirty="0" smtClean="0">
                <a:effectLst/>
              </a:rPr>
              <a:t>Çalışma ortamında dikkatini dağıtacak nesnelerin azaltılması önemlidir.</a:t>
            </a:r>
          </a:p>
          <a:p>
            <a:r>
              <a:rPr lang="tr-TR" dirty="0" smtClean="0">
                <a:effectLst/>
              </a:rPr>
              <a:t>Arka planda gürültülerin azaltılması gereklidir.</a:t>
            </a:r>
          </a:p>
          <a:p>
            <a:r>
              <a:rPr lang="tr-TR" dirty="0" smtClean="0">
                <a:effectLst/>
              </a:rPr>
              <a:t>Okuduğunu anlama ve yorumlama çalışmalarına ağırlık verilmelidir.</a:t>
            </a:r>
          </a:p>
          <a:p>
            <a:r>
              <a:rPr lang="tr-TR" dirty="0" smtClean="0">
                <a:effectLst/>
              </a:rPr>
              <a:t>Şiir, tekerleme </a:t>
            </a:r>
            <a:r>
              <a:rPr lang="tr-TR" dirty="0" err="1" smtClean="0">
                <a:effectLst/>
              </a:rPr>
              <a:t>v.b</a:t>
            </a:r>
            <a:r>
              <a:rPr lang="tr-TR" dirty="0" smtClean="0">
                <a:effectLst/>
              </a:rPr>
              <a:t>. çalışmalar yapılması önerilmektedir.</a:t>
            </a:r>
          </a:p>
          <a:p>
            <a:endParaRPr lang="tr-TR" dirty="0"/>
          </a:p>
        </p:txBody>
      </p:sp>
    </p:spTree>
    <p:extLst>
      <p:ext uri="{BB962C8B-B14F-4D97-AF65-F5344CB8AC3E}">
        <p14:creationId xmlns:p14="http://schemas.microsoft.com/office/powerpoint/2010/main" val="30343009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56007" y="1782959"/>
            <a:ext cx="10515600" cy="1325563"/>
          </a:xfrm>
        </p:spPr>
        <p:txBody>
          <a:bodyPr>
            <a:normAutofit/>
          </a:bodyPr>
          <a:lstStyle/>
          <a:p>
            <a:pPr lvl="0"/>
            <a:r>
              <a:rPr lang="tr-TR" b="1" dirty="0"/>
              <a:t>EĞİTSEL DEĞERLENDİRME VE TANILAMA SÜRECİ</a:t>
            </a:r>
            <a:r>
              <a:rPr lang="tr-TR" dirty="0"/>
              <a:t/>
            </a:r>
            <a:br>
              <a:rPr lang="tr-TR" dirty="0"/>
            </a:br>
            <a:endParaRPr lang="tr-TR" dirty="0"/>
          </a:p>
        </p:txBody>
      </p:sp>
    </p:spTree>
    <p:extLst>
      <p:ext uri="{BB962C8B-B14F-4D97-AF65-F5344CB8AC3E}">
        <p14:creationId xmlns:p14="http://schemas.microsoft.com/office/powerpoint/2010/main" val="3035369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19" y="143838"/>
            <a:ext cx="12020764" cy="6554913"/>
          </a:xfrm>
        </p:spPr>
        <p:txBody>
          <a:bodyPr>
            <a:normAutofit fontScale="92500" lnSpcReduction="20000"/>
          </a:bodyPr>
          <a:lstStyle/>
          <a:p>
            <a:r>
              <a:rPr lang="tr-TR" dirty="0"/>
              <a:t>Eğitsel değerlendirme ve tanılama sürecinde, eğitsel amaçla bireyin tüm gelişim alanındaki özellikleri ve akademik disiplin alanlarındaki yeterlilikleri ile eğitim ihtiyaçları belirlenerek en az sınırlandırılmış eğitim ortamına ve özel eğitim hizmetine karar verilir. Bireyin eğitsel değerlendirme ve tanılaması rehberlik ve araştırma merkezinde oluşturulan özel eğitim değerlendirme kurulu tarafından nesnel, standart testler ve bireyin özelliklerine uygun ölçme araçlarıyla yapılır. Tanılamada bireyin; tıbbî değerlendirme raporu ile zihinsel, fiziksel, ruhsal, sosyal gelişim öyküsü, tüm gelişim alanlarındaki özellikleri, akademik disiplin alanlarındaki yeterlilikleri, eğitim performansı, ihtiyaçları, eğitim hizmetlerinden yararlanma süresi ve bireysel gelişim raporu dikkate alınır. Eğitsel değerlendirme ve tanılama; eğitimin her tür ve kademesindeki geçişler ile bireylerin eğitim performansı ve eğitim ihtiyaçları dikkate alınarak veli ya da okulun/kurumun isteği üzerine gerektiğinde tekrarlanır. </a:t>
            </a:r>
          </a:p>
          <a:p>
            <a:r>
              <a:rPr lang="tr-TR" dirty="0"/>
              <a:t>	Millî eğitim müdürlükleri, örgün ve yaygın eğitim kurumları, sağlık kuruluşları, üniversiteler, Aile ve Sosyal Politikalar Bakanlığı’nın sosyal hizmet birimleri ve yerel yönetim birimleri özel eğitim ihtiyacı olan bireylerin eğitsel değerlendirme ve tanılanması amacıyla RAM’a yönlendirilmesinde sorumluluğu paylaşırlar.</a:t>
            </a:r>
          </a:p>
          <a:p>
            <a:r>
              <a:rPr lang="tr-TR" dirty="0"/>
              <a:t>Dil ve konuşma alanındaki değerlendirmenin amacı; bireyin sözel iletişim becerilerine ilişkin bilgi ve becerilerinin kullanımı ile iletişimdeki güçlü ve zayıf yönlerini belirlemektir. Değerlendirme sürecinde toplanan veriler değerlendirmenin amacına uygun olmalıdır. Bireyle ilgili karar verebilmek için yeterli veri toplanmalı, bireyin iletişim becerilerini belirlemek için hem standartlaştırılmış testlerden hem de diğer değerlendirme yöntemlerinden yararlanılmalıdır.</a:t>
            </a:r>
          </a:p>
          <a:p>
            <a:r>
              <a:rPr lang="tr-TR" dirty="0"/>
              <a:t>1. Bireyle İlgili Kayıtların İncelemesi: Bu süreç bireyle ilgili mevcut bilgilerin toplanmasını içermektedir. İncelemeler gelişimsel dönüm noktalarına ilişkin bilgileri, tıbbi kayıtları, önceki değerlendirmeleri, okul geçmişini daha önce denenen uygulamaları, etkilerini ve ailenin özelliklerine ilişkin bilgileri içerebilir.</a:t>
            </a:r>
          </a:p>
          <a:p>
            <a:r>
              <a:rPr lang="tr-TR" dirty="0"/>
              <a:t>2. Standart Testler: Standart testler seçilirken, bireyin yaşı ve özellikleri ile testin özellikleri, testin geçerli ve güvenilir olmasına dikkat edilmelidir.</a:t>
            </a:r>
          </a:p>
          <a:p>
            <a:r>
              <a:rPr lang="tr-TR" dirty="0"/>
              <a:t>3. Görüşmeler: Yapılan görüşmelerle, bireyin iletişim becerileri, gelişim ve öğrenme özelliklerine yönelik bilgi sağlanır. Bireyin çevresindeki aile, sınıf öğretmeni, özel eğitim öğretmeni, günlük bakımla ilgilenen kişi ya da ilgili diğer kişilerle görüşmeler yapılabilir. Görüşmelerde; önceki uygulamalar ve etkileri, bireyin öğrenme şekli bireyin evde, okulda ve topluluk içinde iletişimi, çeşitli durumlarda iletişimi kullanma becerileri konusunda bilgi alınabilir.</a:t>
            </a:r>
          </a:p>
          <a:p>
            <a:endParaRPr lang="tr-TR" dirty="0"/>
          </a:p>
        </p:txBody>
      </p:sp>
    </p:spTree>
    <p:extLst>
      <p:ext uri="{BB962C8B-B14F-4D97-AF65-F5344CB8AC3E}">
        <p14:creationId xmlns:p14="http://schemas.microsoft.com/office/powerpoint/2010/main" val="42530841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1919" y="133564"/>
            <a:ext cx="12041312" cy="6626832"/>
          </a:xfrm>
        </p:spPr>
        <p:txBody>
          <a:bodyPr>
            <a:normAutofit/>
          </a:bodyPr>
          <a:lstStyle/>
          <a:p>
            <a:r>
              <a:rPr lang="tr-TR" dirty="0"/>
              <a:t>4. Kontrol Listesi: Uzmanlar tarafından hazırlanan kontrol listeleri, bireyin çevresindeki insanların, bireyi nasıl algıladıklarına ilişkin genel bir bilgi verir. Bireyin dil becerileri, bilişsel sosyal gelişimi konularında kontrol listelerinden yararlanılabilir.</a:t>
            </a:r>
          </a:p>
          <a:p>
            <a:r>
              <a:rPr lang="tr-TR" dirty="0"/>
              <a:t>5. Gözlem</a:t>
            </a:r>
            <a:r>
              <a:rPr lang="tr-TR" b="1" dirty="0"/>
              <a:t>: </a:t>
            </a:r>
            <a:r>
              <a:rPr lang="tr-TR" dirty="0"/>
              <a:t>Doğal ortamlarda bireyin iletişim performansına ilişkin bilgi toplama sürecini kapsar. Gözlemlerde bireyin performansı ve iletişimini etkileyen çevresel değişkenlerin ne olduğu, nasıl ortaya çıktığı göz önünde bulundurulmalıdır. Çocuklara yönelik gözlem yapılırken oyun temelli değerlendirme yapılabilir. Oyun temelli değerlendirme, çocuğun yapılandırılmış veya yapılandırılmamış oyun içerisinde gözlemlenmesidir. Bu tür bir değerlendirmede bilişsel, sosyal, duygusal dil ve konuşma becerileri, gelişme düzeyi, öğrenme şekli, farklı durumlarda farklı bireylerle etkileşim, küçük ve büyük motor becerileri, oyun davranışı, aile ve çocuk etkileşimi dikkate alınır. Yetişkinlere yönelik uygulamalarda yaşa ve kişiye uygun yöntemler kullanılmalıdır.</a:t>
            </a:r>
          </a:p>
          <a:p>
            <a:r>
              <a:rPr lang="tr-TR" dirty="0"/>
              <a:t>6. Ürün Dosyası (</a:t>
            </a:r>
            <a:r>
              <a:rPr lang="tr-TR" dirty="0" err="1"/>
              <a:t>Portfolyo</a:t>
            </a:r>
            <a:r>
              <a:rPr lang="tr-TR" dirty="0"/>
              <a:t>) Değerlendirme</a:t>
            </a:r>
            <a:r>
              <a:rPr lang="tr-TR" b="1" dirty="0"/>
              <a:t>: </a:t>
            </a:r>
            <a:r>
              <a:rPr lang="tr-TR" dirty="0"/>
              <a:t>Ürün dosyası değerlendirmesi bireyin iletişim becerilerindeki gelişimini ve ilerlemesini değerlendirmek için kullanılabilir. Öğrencinin iletişim becerilerini değerlendirecek dil örneklerini, çeşitli ortamlarda birey gözlemlerinin özetlerini, her bir örneğe ilişkin görsel ya da işitsel kayıtları, öğrencinin öz değerlendirmesini ve öğrenci çalışmalarından bazı örnekleri içerebilir. Örneğin; bireyin ses kaydı alınabilir. Video kamera ile diğer insanlarla olan iletişimi kaydedip gözlemlenebilir.</a:t>
            </a:r>
          </a:p>
          <a:p>
            <a:r>
              <a:rPr lang="tr-TR" dirty="0"/>
              <a:t>Dil ve konuşma güçlüğünün değerlendirilmesi sürecinde;</a:t>
            </a:r>
          </a:p>
          <a:p>
            <a:r>
              <a:rPr lang="tr-TR" dirty="0"/>
              <a:t>a. Bireyin kişisel bilgileri ve dil ve konuşma güçlüğü ile ilgili geçmişi hakkında bilgi alınmalıdır.</a:t>
            </a:r>
          </a:p>
          <a:p>
            <a:r>
              <a:rPr lang="tr-TR" dirty="0"/>
              <a:t>b. Birey ve ailesinin iletişimleri doğal ve farklı ortamlarda gözlemlenmeli ve görüşme yapılmalıdır.</a:t>
            </a:r>
          </a:p>
          <a:p>
            <a:pPr marL="0" indent="0">
              <a:buNone/>
            </a:pPr>
            <a:endParaRPr lang="tr-TR" dirty="0"/>
          </a:p>
          <a:p>
            <a:endParaRPr lang="tr-TR" dirty="0"/>
          </a:p>
        </p:txBody>
      </p:sp>
    </p:spTree>
    <p:extLst>
      <p:ext uri="{BB962C8B-B14F-4D97-AF65-F5344CB8AC3E}">
        <p14:creationId xmlns:p14="http://schemas.microsoft.com/office/powerpoint/2010/main" val="426767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1032160"/>
          </a:xfrm>
        </p:spPr>
        <p:txBody>
          <a:bodyPr>
            <a:normAutofit fontScale="90000"/>
          </a:bodyPr>
          <a:lstStyle/>
          <a:p>
            <a:pPr lvl="0"/>
            <a:r>
              <a:rPr lang="tr-TR" b="1" dirty="0"/>
              <a:t>ÖĞRETMENLERE ÖNERİLER</a:t>
            </a:r>
            <a:r>
              <a:rPr lang="tr-TR" dirty="0"/>
              <a:t/>
            </a:r>
            <a:br>
              <a:rPr lang="tr-TR" dirty="0"/>
            </a:br>
            <a:endParaRPr lang="tr-TR" dirty="0"/>
          </a:p>
        </p:txBody>
      </p:sp>
      <p:sp>
        <p:nvSpPr>
          <p:cNvPr id="3" name="İçerik Yer Tutucusu 2"/>
          <p:cNvSpPr>
            <a:spLocks noGrp="1"/>
          </p:cNvSpPr>
          <p:nvPr>
            <p:ph idx="1"/>
          </p:nvPr>
        </p:nvSpPr>
        <p:spPr>
          <a:xfrm>
            <a:off x="205483" y="1263721"/>
            <a:ext cx="11986517" cy="5486400"/>
          </a:xfrm>
        </p:spPr>
        <p:txBody>
          <a:bodyPr>
            <a:normAutofit fontScale="85000" lnSpcReduction="10000"/>
          </a:bodyPr>
          <a:lstStyle/>
          <a:p>
            <a:r>
              <a:rPr lang="tr-TR" dirty="0"/>
              <a:t>Dil ve konuşma bozukluklarının erken teşhis edilmesi ve bu bozukluklara erken müdahalede bulunmak çocuğun okul performansı için son derece önemlidir. Dil ve konuşma güçlüğü olan çocuğun öğrenme yaşantısında öğretmenin gözlemleri ve yaklaşımları büyük önem taşımaktadır. Öğretmen dil ve konuşma güçlüğü yaşayan çocukları fark etmeli ve bu çocukların eğitim ortamında yaşayacağı risklere yönelik gerekli tedbirleri alarak onları derslerde desteklemelidir. Bu destekler öğrencilerin sosyal kabul ve iletişim sorunları olabileceği gibi ders programı, kullanılan materyallerin ve yöntemlerin yeterli ve etkili olup olmadığını kontrol etmeyi ve bu konuda gerekli değişiklikleri yapmayı da içermektedir.</a:t>
            </a:r>
          </a:p>
          <a:p>
            <a:r>
              <a:rPr lang="tr-TR" dirty="0"/>
              <a:t>Dil ve konuşma güçlüğü olan bireyler için sadece eğitimsel düzenlemelerin yapılması yeterli olmayabilir. Özellikle tıbbi destek ve ya daha farklı bir eğitimsel destek gerektiren durumlarda önce rehber öğretmeni ve okul yönetimini bilgilendirmeli sonra da aile ile iletişime geçmelidir. Ailenin de görüş ve onayı alınarak çocuk değerlendirilmek üzere RAM’a yönlendirilmelidir. Bu süreçte öğretmenler, çocuğun değerlendirme istek formunda RAM tarafından istenilen gelişim alanlarını dikkatli bir şekilde doldurmalı ve değerlendirme sürecine katkı sağlayabilecek kendi gözlem ve değerlendirmelerini içeren ayrıntılı bir rapor sunmalıdır.</a:t>
            </a:r>
          </a:p>
          <a:p>
            <a:r>
              <a:rPr lang="tr-TR" dirty="0"/>
              <a:t>Öğretmenler dil ve konuşma güçlüğünde tanı almış öğrencileri için mutlaka işlevsel BEP hazırlamalı ve öğrencilerin akademik ve sosyal gelişimlerini yakından takip etmelidirler. Ayrıca dil ve konuşma güçlüğü tanısı almış öğrencilerin başarılı oldukları beceriler öne çıkarılarak başarıyı tatmaları sağlanmalı ve öğrencilerin kendine güven ve motivasyonları artırılmalıdır. Süreç içinde eğer öğrenci destek eğitim almakta ise destek eğitim sağlayan öğretmen ile sürekli iletişim halinde olmak öğrencinin akademik gelişimi için çok önemlidir. Bunun yanı sıra öğretmenler aileler ile iletişimi sürdürmeli ve ailelerin öğrencilerin eğitim sürecine aktif katılımları konusunda yönlendirme yapmalı ve tavsiyeler vermelidirler.</a:t>
            </a:r>
          </a:p>
          <a:p>
            <a:r>
              <a:rPr lang="tr-TR" dirty="0"/>
              <a:t>Dil ve konuşma güçlüğü olan bireyler için eğitim ortamına yönelik </a:t>
            </a:r>
            <a:r>
              <a:rPr lang="tr-TR" dirty="0" err="1"/>
              <a:t>öğretimsel</a:t>
            </a:r>
            <a:r>
              <a:rPr lang="tr-TR" dirty="0"/>
              <a:t> uyarlamalar ve değişiklikler (sınıf ortamı, öğretim yöntemi, öğretmenin yönergelerin niteliği, etkinliğin tamamlanması için verilen süre, etkinlik sayısı, etkinliğin/ çalışmanın tekrar yapılması için süre verilmesi, grup çalışmaları vb.) </a:t>
            </a:r>
            <a:r>
              <a:rPr lang="tr-TR" dirty="0" err="1"/>
              <a:t>yapılmalıdır.Öğrenme</a:t>
            </a:r>
            <a:r>
              <a:rPr lang="tr-TR" dirty="0"/>
              <a:t> ve öğretme sürecinde uygun strateji, yöntem, araç gereç ve materyaller </a:t>
            </a:r>
            <a:r>
              <a:rPr lang="tr-TR" dirty="0" err="1"/>
              <a:t>seçilmelidir.Bireyin</a:t>
            </a:r>
            <a:r>
              <a:rPr lang="tr-TR" dirty="0"/>
              <a:t> sosyal etkinliklere katılımı ve sosyal ortamlarda bulunması teşvik edilerek sözel iletişimi desteklenmelidir</a:t>
            </a:r>
            <a:r>
              <a:rPr lang="tr-TR" dirty="0" smtClean="0"/>
              <a:t>.</a:t>
            </a:r>
            <a:r>
              <a:rPr lang="en-US" b="1" dirty="0"/>
              <a:t> </a:t>
            </a:r>
            <a:endParaRPr lang="tr-TR" dirty="0"/>
          </a:p>
          <a:p>
            <a:endParaRPr lang="tr-TR" dirty="0"/>
          </a:p>
        </p:txBody>
      </p:sp>
    </p:spTree>
    <p:extLst>
      <p:ext uri="{BB962C8B-B14F-4D97-AF65-F5344CB8AC3E}">
        <p14:creationId xmlns:p14="http://schemas.microsoft.com/office/powerpoint/2010/main" val="2716608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a:t>İLETİŞİM, DİL ve KONUŞMA NEDİR?</a:t>
            </a:r>
            <a:r>
              <a:rPr lang="tr-TR" dirty="0"/>
              <a:t/>
            </a:r>
            <a:br>
              <a:rPr lang="tr-TR" dirty="0"/>
            </a:br>
            <a:endParaRPr lang="tr-TR" dirty="0"/>
          </a:p>
        </p:txBody>
      </p:sp>
      <p:sp>
        <p:nvSpPr>
          <p:cNvPr id="3" name="İçerik Yer Tutucusu 2"/>
          <p:cNvSpPr>
            <a:spLocks noGrp="1"/>
          </p:cNvSpPr>
          <p:nvPr>
            <p:ph idx="1"/>
          </p:nvPr>
        </p:nvSpPr>
        <p:spPr/>
        <p:txBody>
          <a:bodyPr>
            <a:normAutofit fontScale="92500" lnSpcReduction="20000"/>
          </a:bodyPr>
          <a:lstStyle/>
          <a:p>
            <a:r>
              <a:rPr lang="tr-TR" dirty="0"/>
              <a:t>İletişim, bireyler arasındaki bilgi ve düşünce paylaşımıdır. Canlıların varlıklarını sürdürebilmeleri için iletişimde bulunmaları gerekir. Bütün canlıların ihtiyaç duyduğu iletişimin, insan yaşamındaki yeri ise bambaşkadır çünkü insan, diğer canlılardan farklı olarak, sürdürmekte olduğu iletişim becerilerini incelemek ve geliştirmek şansına sahiptir. Dökmen (1996)’e göre iletişim, “bilgi üretme, aktarma ve anlamlandırma süreci” olarak tanımlanabilir.</a:t>
            </a:r>
          </a:p>
          <a:p>
            <a:r>
              <a:rPr lang="tr-TR" dirty="0"/>
              <a:t>Genel anlamda, iletişimin gerçekleşmesi için iki sistem gereklidir. Nitelikleri ne olursa olsun, iki sistem arasındaki bilgi alışverişini “iletişim” kabul edebiliriz. İletişimin gerçekleşmesi için, ortamda bir mesaj, mesajı veren bir kişi ve mesajı alan bir kişi olmak üzere üç temel öğe bulunmalıdır. ‘Alış-veriş’ sözcüğünden de anlaşılacağı gibi iletişimde bilgi akışının iki yönlü olması gerekmektedir. Kaynağını ve hedefini insanların oluşturduğu iletişime “kişiler arası iletişim” adı verilir.</a:t>
            </a:r>
          </a:p>
          <a:p>
            <a:r>
              <a:rPr lang="tr-TR" i="1" dirty="0"/>
              <a:t>Gönderici,</a:t>
            </a:r>
            <a:r>
              <a:rPr lang="tr-TR" dirty="0"/>
              <a:t> iletişim amacı olan, hangi mesajı nasıl göndereceğine karar verip eylemi gerçekleştiren kişidir. Tasarlanan mesajın aktarımı için mesajın gidebileceği bir yol, iletişimin gerçekleştirilebileceği bir ortam ve mesajı taşıyabilecek bir araca ihtiyaç duyulmaktadır.</a:t>
            </a:r>
          </a:p>
          <a:p>
            <a:endParaRPr lang="tr-TR" dirty="0"/>
          </a:p>
        </p:txBody>
      </p:sp>
    </p:spTree>
    <p:extLst>
      <p:ext uri="{BB962C8B-B14F-4D97-AF65-F5344CB8AC3E}">
        <p14:creationId xmlns:p14="http://schemas.microsoft.com/office/powerpoint/2010/main" val="8724920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9198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fontScale="92500" lnSpcReduction="10000"/>
          </a:bodyPr>
          <a:lstStyle/>
          <a:p>
            <a:r>
              <a:rPr lang="tr-TR" i="1" dirty="0"/>
              <a:t>Alıcı</a:t>
            </a:r>
            <a:r>
              <a:rPr lang="tr-TR" dirty="0"/>
              <a:t> ise gönderilen mesajı almaya hazırlıklı olan, mesajı çözümleyebilme becerisine sahip, aracı ile aynı yolu kullanan kişidir. </a:t>
            </a:r>
          </a:p>
          <a:p>
            <a:r>
              <a:rPr lang="tr-TR" dirty="0"/>
              <a:t>İletişimde mesaj, konuşmacının duygu ve düşüncelerini yansıtacağından öncelikle bunların konuşmacı tarafından kurallı bir şekilde şifrelenmesi (</a:t>
            </a:r>
            <a:r>
              <a:rPr lang="tr-TR" dirty="0" err="1"/>
              <a:t>encoding</a:t>
            </a:r>
            <a:r>
              <a:rPr lang="tr-TR" dirty="0"/>
              <a:t>) gereklidir. Dinleyici çözümleme (</a:t>
            </a:r>
            <a:r>
              <a:rPr lang="tr-TR" dirty="0" err="1"/>
              <a:t>decoding</a:t>
            </a:r>
            <a:r>
              <a:rPr lang="tr-TR" dirty="0"/>
              <a:t>) ile bu mesajı aynı kod sistemini kullanarak algılamaktadır (</a:t>
            </a:r>
            <a:r>
              <a:rPr lang="tr-TR" dirty="0" err="1"/>
              <a:t>Fogle</a:t>
            </a:r>
            <a:r>
              <a:rPr lang="tr-TR" dirty="0"/>
              <a:t>, 2008). Sözel üretim, iletişimin en önemli parçasıdır. </a:t>
            </a:r>
          </a:p>
          <a:p>
            <a:r>
              <a:rPr lang="tr-TR" dirty="0"/>
              <a:t>Amerikan Konuşma, Dil ve İşitme Derneğine (ASHA, 1982) </a:t>
            </a:r>
            <a:r>
              <a:rPr lang="tr-TR" dirty="0" err="1"/>
              <a:t>göre</a:t>
            </a:r>
            <a:r>
              <a:rPr lang="tr-TR" b="1" dirty="0" err="1"/>
              <a:t>“</a:t>
            </a:r>
            <a:r>
              <a:rPr lang="tr-TR" i="1" dirty="0" err="1"/>
              <a:t>Dil</a:t>
            </a:r>
            <a:r>
              <a:rPr lang="tr-TR" i="1" dirty="0"/>
              <a:t>, iletişim kurma ve düşünce aktarma amacıyla ortaya çıkmış, ortak kurallar çerçevesinde belirlenmiş sembollerden oluşan karmaşık ve dinamik bir sistemdir.</a:t>
            </a:r>
            <a:r>
              <a:rPr lang="tr-TR" dirty="0"/>
              <a:t>’’. İnsanoğlu var olan dil yetisi aracılığıyla düşünce ve duygularını ifade etme, olaylar hakkında yorum yapma, diğer insanları anlama ve onlarla iletişim kurma becerisine sahip olmuştur. </a:t>
            </a:r>
          </a:p>
          <a:p>
            <a:r>
              <a:rPr lang="tr-TR" b="1" dirty="0"/>
              <a:t> </a:t>
            </a:r>
            <a:endParaRPr lang="tr-TR" dirty="0"/>
          </a:p>
          <a:p>
            <a:endParaRPr lang="tr-TR" dirty="0"/>
          </a:p>
        </p:txBody>
      </p:sp>
    </p:spTree>
    <p:extLst>
      <p:ext uri="{BB962C8B-B14F-4D97-AF65-F5344CB8AC3E}">
        <p14:creationId xmlns:p14="http://schemas.microsoft.com/office/powerpoint/2010/main" val="2372481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581932"/>
          </a:xfrm>
        </p:spPr>
        <p:txBody>
          <a:bodyPr>
            <a:normAutofit fontScale="90000"/>
          </a:bodyPr>
          <a:lstStyle/>
          <a:p>
            <a:pPr lvl="1" algn="l" rtl="0">
              <a:lnSpc>
                <a:spcPct val="90000"/>
              </a:lnSpc>
              <a:spcBef>
                <a:spcPct val="0"/>
              </a:spcBef>
            </a:pPr>
            <a:r>
              <a:rPr lang="tr-TR" b="1" dirty="0"/>
              <a:t>DİL VE KONUŞMA GÜÇLÜĞÜ OLAN BİREYLERİN GENEL ÖZELLİKLERİ</a:t>
            </a:r>
            <a:r>
              <a:rPr lang="tr-TR" dirty="0"/>
              <a:t/>
            </a:r>
            <a:br>
              <a:rPr lang="tr-TR" dirty="0"/>
            </a:br>
            <a:endParaRPr lang="tr-TR" dirty="0"/>
          </a:p>
        </p:txBody>
      </p:sp>
      <p:sp>
        <p:nvSpPr>
          <p:cNvPr id="3" name="İçerik Yer Tutucusu 2"/>
          <p:cNvSpPr>
            <a:spLocks noGrp="1"/>
          </p:cNvSpPr>
          <p:nvPr>
            <p:ph idx="1"/>
          </p:nvPr>
        </p:nvSpPr>
        <p:spPr>
          <a:xfrm>
            <a:off x="838200" y="947058"/>
            <a:ext cx="10515600" cy="5229905"/>
          </a:xfrm>
        </p:spPr>
        <p:txBody>
          <a:bodyPr>
            <a:normAutofit fontScale="77500" lnSpcReduction="20000"/>
          </a:bodyPr>
          <a:lstStyle/>
          <a:p>
            <a:r>
              <a:rPr lang="tr-TR" b="1" dirty="0"/>
              <a:t>DİL GELİŞİMİ</a:t>
            </a:r>
            <a:endParaRPr lang="tr-TR" dirty="0"/>
          </a:p>
          <a:p>
            <a:r>
              <a:rPr lang="tr-TR" dirty="0"/>
              <a:t>Dil gelişimi, alıcı dil gelişimi ve ifade edici dil gelişimi olarak iki alandan oluşmaktadır. Alıcı dil çocuğun kendisine söylenen tümceyi anlama becerisi iken, ifade edici dil çocuğun dil bileşenlerini uygun bir biçimde kullanarak iletişim içinde bulunduğu kişiye iletmek istediği mesajı sözel olarak iletme becerisidir. </a:t>
            </a:r>
          </a:p>
          <a:p>
            <a:r>
              <a:rPr lang="tr-TR" dirty="0"/>
              <a:t>Dil üç temel yapıdan oluşmaktadır. Dilin yapısı, içeriği ve kullanımı iç içe olan, birbirinden etkilenen kavramlardır:</a:t>
            </a:r>
          </a:p>
          <a:p>
            <a:r>
              <a:rPr lang="tr-TR" i="1" dirty="0"/>
              <a:t>Yapı, </a:t>
            </a:r>
            <a:r>
              <a:rPr lang="tr-TR" dirty="0"/>
              <a:t>sentaks (sözdizimi), morfoloji (biçimbilgisi) ve fonoloji (sesbilgisi) bileşenleri içermektedir. Sentaks tümce içerisinde yer alan seslerin, sesbirimlerin, sözcüklerin ve öbeklerin yani bir tümcedeki tüm birimlerin yan yana geliş koşullarını, doğru dizilişi için gerekli </a:t>
            </a:r>
            <a:r>
              <a:rPr lang="tr-TR" dirty="0" err="1"/>
              <a:t>dilbilgisel</a:t>
            </a:r>
            <a:r>
              <a:rPr lang="tr-TR" dirty="0"/>
              <a:t> kuralları içermektedir. Morfoloji dildeki sözcük yapılarını, yapım kurallarını, çekim ve </a:t>
            </a:r>
            <a:r>
              <a:rPr lang="tr-TR" dirty="0" err="1"/>
              <a:t>türetim</a:t>
            </a:r>
            <a:r>
              <a:rPr lang="tr-TR" dirty="0"/>
              <a:t> şekilleri gibi bilgileri içermektedir. Fonoloji ise dilde var olan konuşma seslerinin betimlenmesi, özellikleri, farkları, bir araya geliş koşulları gibi bilgileri kapsayıcıdır</a:t>
            </a:r>
            <a:r>
              <a:rPr lang="tr-TR" i="1" dirty="0"/>
              <a:t>. İçerik, </a:t>
            </a:r>
            <a:r>
              <a:rPr lang="tr-TR" dirty="0"/>
              <a:t>anlam bilgisi bileşenine dayanır. Dilin içeriğine baktığımızda iletişim sırasında kullandığımız sözcüklerin, söz öbeklerinin ve tümcelerin anlam bilgisini barındıran bilgilerden oluştuğunu görmekteyiz. Öbek ve tümceler arası bağlantıların kurulması, yorumlanması, dünya bilgimize dayanan düşünceler, deneyimler, kavramlar, bunlar arasındaki bağlantılar içeriği oluşturmaktadır. </a:t>
            </a:r>
          </a:p>
          <a:p>
            <a:r>
              <a:rPr lang="tr-TR" dirty="0"/>
              <a:t>Son olarak, </a:t>
            </a:r>
            <a:r>
              <a:rPr lang="tr-TR" i="1" dirty="0"/>
              <a:t>kullanım, </a:t>
            </a:r>
            <a:r>
              <a:rPr lang="tr-TR" dirty="0"/>
              <a:t>pragmatik (kullanım bilgisi) bileşene dayanır. Pragmatik bileşen, temelde dilin iletişime dayalı düzlemidir. Kullanım biçimleri, koşulları ve amaçlarını içermektedir. Sözgelimi, alıcı ve vericinin iletişimi sırasında dili kullanma biçimleri, taşıdıkları niyet (ironi, espri, şaka) pragmatik bileşene aittir. Konuşmayı başlatma, etkin olarak sürdürme ve doğru bağlantılar kurarak bir bütün olarak sunma becerileri de dilin iletişimsel yönü olan pragmatik işlevleridir. </a:t>
            </a:r>
          </a:p>
          <a:p>
            <a:r>
              <a:rPr lang="tr-TR" i="1" dirty="0"/>
              <a:t>Konuşma </a:t>
            </a:r>
            <a:r>
              <a:rPr lang="tr-TR" dirty="0"/>
              <a:t>ise</a:t>
            </a:r>
            <a:r>
              <a:rPr lang="tr-TR" b="1" dirty="0"/>
              <a:t>; </a:t>
            </a:r>
            <a:r>
              <a:rPr lang="tr-TR" dirty="0"/>
              <a:t>vokal yolun </a:t>
            </a:r>
            <a:r>
              <a:rPr lang="tr-TR" dirty="0" err="1"/>
              <a:t>nöromuskuler</a:t>
            </a:r>
            <a:r>
              <a:rPr lang="tr-TR" dirty="0"/>
              <a:t> kontrolü ile seslerin fiziksel olarak üretimi olup, dili kullanarak sözlü iletişim kurma becerisidir. Üç temel fizyolojik sistemin koordineli bir şekilde çalışması sonucunda konuşma üretimi gerçekleşir: </a:t>
            </a:r>
            <a:r>
              <a:rPr lang="tr-TR" dirty="0" err="1"/>
              <a:t>respirasyon</a:t>
            </a:r>
            <a:r>
              <a:rPr lang="tr-TR" dirty="0"/>
              <a:t>, </a:t>
            </a:r>
            <a:r>
              <a:rPr lang="tr-TR" dirty="0" err="1"/>
              <a:t>fonasyon</a:t>
            </a:r>
            <a:r>
              <a:rPr lang="tr-TR" dirty="0"/>
              <a:t>, artikülasyon ve rezonans. Konuşma üretimi için gerekli olan hava ciğerler ve aktif solunum kasları ile alınır ve bu </a:t>
            </a:r>
            <a:r>
              <a:rPr lang="tr-TR" dirty="0" err="1"/>
              <a:t>respiratuar</a:t>
            </a:r>
            <a:r>
              <a:rPr lang="tr-TR" dirty="0"/>
              <a:t> akım vokal </a:t>
            </a:r>
            <a:r>
              <a:rPr lang="tr-TR" dirty="0" err="1"/>
              <a:t>foldların</a:t>
            </a:r>
            <a:r>
              <a:rPr lang="tr-TR" dirty="0"/>
              <a:t> titreşimine neden olur. Vokal </a:t>
            </a:r>
            <a:r>
              <a:rPr lang="tr-TR" dirty="0" err="1"/>
              <a:t>foldların</a:t>
            </a:r>
            <a:r>
              <a:rPr lang="tr-TR" dirty="0"/>
              <a:t> titreşimi ile </a:t>
            </a:r>
            <a:r>
              <a:rPr lang="tr-TR" dirty="0" err="1"/>
              <a:t>fonasyon</a:t>
            </a:r>
            <a:r>
              <a:rPr lang="tr-TR" dirty="0"/>
              <a:t> meydana gelir. Vokal </a:t>
            </a:r>
            <a:r>
              <a:rPr lang="tr-TR" dirty="0" err="1"/>
              <a:t>foldlarda</a:t>
            </a:r>
            <a:r>
              <a:rPr lang="tr-TR" dirty="0"/>
              <a:t> oluşan ses, vokal </a:t>
            </a:r>
            <a:r>
              <a:rPr lang="tr-TR" dirty="0" err="1"/>
              <a:t>trakt</a:t>
            </a:r>
            <a:r>
              <a:rPr lang="tr-TR" dirty="0"/>
              <a:t> boyunca ilerler ve şekil alacağı oral ya da nazal </a:t>
            </a:r>
            <a:r>
              <a:rPr lang="tr-TR" dirty="0" err="1"/>
              <a:t>kaviteye</a:t>
            </a:r>
            <a:r>
              <a:rPr lang="tr-TR" dirty="0"/>
              <a:t> ulaşır. Oral sesleri nazal seslerden ayıran </a:t>
            </a:r>
            <a:r>
              <a:rPr lang="tr-TR" dirty="0" err="1"/>
              <a:t>velofarengeal</a:t>
            </a:r>
            <a:r>
              <a:rPr lang="tr-TR" dirty="0"/>
              <a:t> mekanizma sayesinde rezonans mekanizması devreye girer. </a:t>
            </a:r>
            <a:r>
              <a:rPr lang="tr-TR" dirty="0" err="1"/>
              <a:t>Artikülatör</a:t>
            </a:r>
            <a:r>
              <a:rPr lang="tr-TR" dirty="0"/>
              <a:t> organların farklı pozisyonları ve hareket sistemleri sonucunda da artikülasyon aşaması tamamlanır ve sözel çıktı olarak konuşma sesleri üretilmiş olur. </a:t>
            </a:r>
          </a:p>
          <a:p>
            <a:endParaRPr lang="tr-TR" dirty="0"/>
          </a:p>
        </p:txBody>
      </p:sp>
    </p:spTree>
    <p:extLst>
      <p:ext uri="{BB962C8B-B14F-4D97-AF65-F5344CB8AC3E}">
        <p14:creationId xmlns:p14="http://schemas.microsoft.com/office/powerpoint/2010/main" val="3519207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0"/>
            <a:ext cx="10515600" cy="6176963"/>
          </a:xfrm>
        </p:spPr>
        <p:txBody>
          <a:bodyPr>
            <a:normAutofit fontScale="62500" lnSpcReduction="20000"/>
          </a:bodyPr>
          <a:lstStyle/>
          <a:p>
            <a:r>
              <a:rPr lang="tr-TR" dirty="0"/>
              <a:t> </a:t>
            </a:r>
          </a:p>
          <a:p>
            <a:r>
              <a:rPr lang="tr-TR" b="1" dirty="0"/>
              <a:t>JEST-MİMİK GELİŞİMİ</a:t>
            </a:r>
            <a:endParaRPr lang="tr-TR" dirty="0"/>
          </a:p>
          <a:p>
            <a:r>
              <a:rPr lang="tr-TR" dirty="0"/>
              <a:t>Bebeklerin 9-16 ay arasındaki jest- mimik gelişimi, 2 yıl sonra ortaya çıkacak olan dil gelişimini </a:t>
            </a:r>
            <a:r>
              <a:rPr lang="tr-TR" dirty="0" err="1"/>
              <a:t>yordayabilmektedir</a:t>
            </a:r>
            <a:r>
              <a:rPr lang="tr-TR" dirty="0"/>
              <a:t>.</a:t>
            </a:r>
          </a:p>
          <a:p>
            <a:r>
              <a:rPr lang="tr-TR" dirty="0"/>
              <a:t>Aylara göre BEBEKLERİN jest-mimik gelişimi belirtilmiştir: </a:t>
            </a:r>
          </a:p>
          <a:p>
            <a:r>
              <a:rPr lang="en-US" dirty="0"/>
              <a:t>9</a:t>
            </a:r>
            <a:r>
              <a:rPr lang="tr-TR" dirty="0"/>
              <a:t>. Ay</a:t>
            </a:r>
            <a:r>
              <a:rPr lang="en-US" dirty="0"/>
              <a:t>: </a:t>
            </a:r>
            <a:r>
              <a:rPr lang="tr-TR" dirty="0"/>
              <a:t>Verme</a:t>
            </a:r>
            <a:r>
              <a:rPr lang="en-US" dirty="0"/>
              <a:t>, </a:t>
            </a:r>
            <a:r>
              <a:rPr lang="tr-TR" dirty="0"/>
              <a:t>Kafa Sallama  </a:t>
            </a:r>
          </a:p>
          <a:p>
            <a:r>
              <a:rPr lang="tr-TR" dirty="0"/>
              <a:t>9. ayda</a:t>
            </a:r>
            <a:r>
              <a:rPr lang="en-US" dirty="0"/>
              <a:t>, </a:t>
            </a:r>
            <a:r>
              <a:rPr lang="tr-TR" dirty="0"/>
              <a:t>eylemlerle ilgili jest kullanımı başlar. İlk önce nesne almayı öğrenirler. Daha sonra, el hareketlerinin kontrolü arttıkça ellerinden nesneleri bırakabilirler ve bir nesneyi başka bir kişiye vermeye başlayabilirler. İstemediği yiyeceklerde ‘başını sallama’ davranışı gözlenir. </a:t>
            </a:r>
          </a:p>
          <a:p>
            <a:r>
              <a:rPr lang="en-US" dirty="0"/>
              <a:t>10</a:t>
            </a:r>
            <a:r>
              <a:rPr lang="tr-TR" dirty="0"/>
              <a:t>. Ay</a:t>
            </a:r>
            <a:r>
              <a:rPr lang="en-US" dirty="0"/>
              <a:t>: </a:t>
            </a:r>
            <a:r>
              <a:rPr lang="tr-TR" dirty="0"/>
              <a:t>Uzanma, Kollarını Kaldırma </a:t>
            </a:r>
          </a:p>
          <a:p>
            <a:r>
              <a:rPr lang="tr-TR" dirty="0"/>
              <a:t>Keşif için ilgilendiği nesneye uzanma gözlenir. Etrafındaki kişilerin tepkilerini öngörmeye başladıklarında, onlara ulaşmak için jest kullanımı başlar. Avuç içleri dışa dönük, kollar yukarı doğrudur. </a:t>
            </a:r>
          </a:p>
          <a:p>
            <a:r>
              <a:rPr lang="en-US" dirty="0"/>
              <a:t>11</a:t>
            </a:r>
            <a:r>
              <a:rPr lang="tr-TR" dirty="0"/>
              <a:t>. Ay</a:t>
            </a:r>
            <a:r>
              <a:rPr lang="en-US" dirty="0"/>
              <a:t>: </a:t>
            </a:r>
            <a:r>
              <a:rPr lang="tr-TR" dirty="0"/>
              <a:t>Gösterme, El Sallama </a:t>
            </a:r>
          </a:p>
          <a:p>
            <a:r>
              <a:rPr lang="tr-TR" dirty="0"/>
              <a:t>Ortak ilgi kurmak ister. İlgilendiği şeyleri kaldırır, diğer kişinin bakması için ona gösterir. </a:t>
            </a:r>
          </a:p>
          <a:p>
            <a:r>
              <a:rPr lang="en-US" dirty="0"/>
              <a:t>12</a:t>
            </a:r>
            <a:r>
              <a:rPr lang="tr-TR" dirty="0"/>
              <a:t>. Ay</a:t>
            </a:r>
            <a:r>
              <a:rPr lang="en-US" dirty="0"/>
              <a:t>: </a:t>
            </a:r>
            <a:r>
              <a:rPr lang="tr-TR" dirty="0"/>
              <a:t>Eller Açık Pozisyonda</a:t>
            </a:r>
            <a:r>
              <a:rPr lang="en-US" dirty="0"/>
              <a:t>, </a:t>
            </a:r>
            <a:r>
              <a:rPr lang="tr-TR" dirty="0"/>
              <a:t>İşaret Etme</a:t>
            </a:r>
            <a:r>
              <a:rPr lang="en-US" dirty="0"/>
              <a:t>, </a:t>
            </a:r>
            <a:r>
              <a:rPr lang="tr-TR" dirty="0"/>
              <a:t>Hafifçe Vurma</a:t>
            </a:r>
          </a:p>
          <a:p>
            <a:r>
              <a:rPr lang="tr-TR" dirty="0"/>
              <a:t>Parmaklar yayık, açık el pozisyonunu kullanmaya başlarlar. Diğer kişilerin ilgisini çekmek için jest-mimik kullanırlar. Jest kullanımı, artık daha amaçlıdır. Konuşma sesleri ile senkronizedir. </a:t>
            </a:r>
          </a:p>
          <a:p>
            <a:r>
              <a:rPr lang="en-US" dirty="0"/>
              <a:t>13</a:t>
            </a:r>
            <a:r>
              <a:rPr lang="tr-TR" dirty="0"/>
              <a:t>. Ay:  Alkış</a:t>
            </a:r>
            <a:r>
              <a:rPr lang="en-US" dirty="0"/>
              <a:t>, </a:t>
            </a:r>
            <a:r>
              <a:rPr lang="tr-TR" dirty="0"/>
              <a:t>Öpücük Verme  </a:t>
            </a:r>
          </a:p>
          <a:p>
            <a:r>
              <a:rPr lang="tr-TR" dirty="0"/>
              <a:t>Diğer kişileri izleyerek gözlem yolu ile öğrenme, hareketleri ve sesleri taklit etme davranışları yoğundur. İlk sözcükler ortaya çıkar. </a:t>
            </a:r>
          </a:p>
          <a:p>
            <a:r>
              <a:rPr lang="en-US" dirty="0"/>
              <a:t>14</a:t>
            </a:r>
            <a:r>
              <a:rPr lang="tr-TR" dirty="0"/>
              <a:t>. Ay</a:t>
            </a:r>
            <a:r>
              <a:rPr lang="en-US" dirty="0"/>
              <a:t>: </a:t>
            </a:r>
            <a:r>
              <a:rPr lang="tr-TR" dirty="0"/>
              <a:t>İşaret Parmağı İle Gösterme</a:t>
            </a:r>
            <a:r>
              <a:rPr lang="en-US" dirty="0"/>
              <a:t>, </a:t>
            </a:r>
            <a:r>
              <a:rPr lang="tr-TR" dirty="0"/>
              <a:t>ŞŞŞŞŞŞ !!!</a:t>
            </a:r>
          </a:p>
          <a:p>
            <a:r>
              <a:rPr lang="tr-TR" dirty="0"/>
              <a:t>Uzakta olan nesnelere işaret etme davranışı vardır. Gözlem yoluyla öğrenme yoğundur.  İletişimci olma yolunda yoğun çaba vardır. </a:t>
            </a:r>
          </a:p>
          <a:p>
            <a:r>
              <a:rPr lang="en-US" dirty="0"/>
              <a:t>15</a:t>
            </a:r>
            <a:r>
              <a:rPr lang="tr-TR" dirty="0"/>
              <a:t>. Ay</a:t>
            </a:r>
            <a:r>
              <a:rPr lang="en-US" dirty="0"/>
              <a:t>: </a:t>
            </a:r>
            <a:r>
              <a:rPr lang="tr-TR" dirty="0"/>
              <a:t>Başını Sallama</a:t>
            </a:r>
            <a:r>
              <a:rPr lang="en-US" dirty="0"/>
              <a:t>, </a:t>
            </a:r>
            <a:r>
              <a:rPr lang="tr-TR" dirty="0"/>
              <a:t>Kabul İşareti</a:t>
            </a:r>
            <a:r>
              <a:rPr lang="en-US" dirty="0"/>
              <a:t>, </a:t>
            </a:r>
            <a:r>
              <a:rPr lang="tr-TR" dirty="0"/>
              <a:t>El İle Uzanma </a:t>
            </a:r>
          </a:p>
          <a:p>
            <a:r>
              <a:rPr lang="tr-TR" dirty="0"/>
              <a:t>Sözcüğe benzer sembolik jest kullanımı- ‘evet’ anlamında başını sallama, kabul işareti gözlenir. Kötü kokan şeyleri ifade etmek için elini yüzünün önünde sallama, ‘bekle’ demek için elini kaldırma davranışı gözlenir.</a:t>
            </a:r>
          </a:p>
          <a:p>
            <a:r>
              <a:rPr lang="tr-TR" dirty="0"/>
              <a:t>Jestler, sadece çocuğun düşündüğü şeyleri temsil etmez aynı zamanda diğerleri ile fikir alışverişinde bulunduğunu gösterir. </a:t>
            </a:r>
          </a:p>
          <a:p>
            <a:r>
              <a:rPr lang="en-US" dirty="0"/>
              <a:t>16</a:t>
            </a:r>
            <a:r>
              <a:rPr lang="tr-TR" dirty="0"/>
              <a:t>. Ay</a:t>
            </a:r>
            <a:r>
              <a:rPr lang="en-US" dirty="0"/>
              <a:t>: </a:t>
            </a:r>
            <a:r>
              <a:rPr lang="tr-TR" dirty="0"/>
              <a:t>Sembolik Diğer Jestler </a:t>
            </a:r>
          </a:p>
          <a:p>
            <a:r>
              <a:rPr lang="tr-TR" dirty="0"/>
              <a:t>Öğrenilen sözcüklerle ilişki içerisindedir. </a:t>
            </a:r>
          </a:p>
          <a:p>
            <a:endParaRPr lang="tr-TR" dirty="0"/>
          </a:p>
        </p:txBody>
      </p:sp>
    </p:spTree>
    <p:extLst>
      <p:ext uri="{BB962C8B-B14F-4D97-AF65-F5344CB8AC3E}">
        <p14:creationId xmlns:p14="http://schemas.microsoft.com/office/powerpoint/2010/main" val="300069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8200" y="365126"/>
            <a:ext cx="10515600" cy="494846"/>
          </a:xfrm>
        </p:spPr>
        <p:txBody>
          <a:bodyPr>
            <a:normAutofit fontScale="90000"/>
          </a:bodyPr>
          <a:lstStyle/>
          <a:p>
            <a:pPr lvl="1" algn="l" rtl="0">
              <a:lnSpc>
                <a:spcPct val="90000"/>
              </a:lnSpc>
              <a:spcBef>
                <a:spcPct val="0"/>
              </a:spcBef>
            </a:pPr>
            <a:r>
              <a:rPr lang="tr-TR" b="1" dirty="0"/>
              <a:t>YASAL DÜZENLEMELER VE EĞİTİM HAKKI</a:t>
            </a:r>
            <a:r>
              <a:rPr lang="tr-TR" dirty="0"/>
              <a:t/>
            </a:r>
            <a:br>
              <a:rPr lang="tr-TR" dirty="0"/>
            </a:br>
            <a:endParaRPr lang="tr-TR" dirty="0"/>
          </a:p>
        </p:txBody>
      </p:sp>
      <p:sp>
        <p:nvSpPr>
          <p:cNvPr id="3" name="İçerik Yer Tutucusu 2"/>
          <p:cNvSpPr>
            <a:spLocks noGrp="1"/>
          </p:cNvSpPr>
          <p:nvPr>
            <p:ph idx="1"/>
          </p:nvPr>
        </p:nvSpPr>
        <p:spPr>
          <a:xfrm>
            <a:off x="838200" y="783771"/>
            <a:ext cx="10515600" cy="5791200"/>
          </a:xfrm>
        </p:spPr>
        <p:txBody>
          <a:bodyPr>
            <a:normAutofit fontScale="85000" lnSpcReduction="10000"/>
          </a:bodyPr>
          <a:lstStyle/>
          <a:p>
            <a:r>
              <a:rPr lang="tr-TR" dirty="0"/>
              <a:t>Sadece Dil ve Konuşma Güçlüğü konusunda oluşturulmuş yasal düzenlemeler bulunmamaktadır. Fakat Anayasamızın 42. maddesinde yer alan “Kimse, eğitim ve öğrenim hakkından yoksun bırakılamaz.” ifadesi ile 10. maddesinde yer alan “Çocuklar, yaşlılar, özürlüler, harp ve vazife şehitlerinin dul ve yetimleri ile malul ve gaziler için alınacak tedbirler eşitlik ilkesine aykırı sayılmaz.” ifadeleri dil ve konuşma güçlüğü olan öğrenciler dahil tüm özel </a:t>
            </a:r>
            <a:r>
              <a:rPr lang="tr-TR" dirty="0" err="1"/>
              <a:t>gereksinimli</a:t>
            </a:r>
            <a:r>
              <a:rPr lang="tr-TR" dirty="0"/>
              <a:t> öğrenciler için uygun eğitim sağlanması gerekliliği vurgulamaktadır. Ayrıca 573 sayılı Özel Eğitim Hakkında Kanun Hükmünde Kararname’nin 12. maddesinde yer alan “Özel eğitim gerektiren bireylerin eğitimleri hazırlanan bireysel eğitim planları doğrultusunda akranları ile birlikte her tür ve kademedeki okul ve kurumlarda uygun yöntem ve teknikler kullanılarak sürdürülür.” ifadesi ile Özel Eğitim Hizmetleri Yönetmeliği’nde özel eğitimin temel ilkeleri arasında yer alan “Özel eğitime ihtiyacı olan bireylerin,  eğitim performansları dikkate alınarak,  amaç, içerik ve öğretim süreçlerinde ve değerlendirmede uyarlamalar yapılarak, akranları ile birlikte eğitilmelerine öncelik verilir.” ifadesi dil ve konuşma güçlüğü olan öğrenciler dahil özel </a:t>
            </a:r>
            <a:r>
              <a:rPr lang="tr-TR" dirty="0" err="1"/>
              <a:t>gereksinimli</a:t>
            </a:r>
            <a:r>
              <a:rPr lang="tr-TR" dirty="0"/>
              <a:t> öğrencilerin normal gelişim gösteren öğrencilerle birlikte eğitim almaları gerekliliğini ifade etmektedir.</a:t>
            </a:r>
          </a:p>
          <a:p>
            <a:r>
              <a:rPr lang="tr-TR" dirty="0"/>
              <a:t> </a:t>
            </a:r>
          </a:p>
          <a:p>
            <a:r>
              <a:rPr lang="tr-TR" dirty="0" err="1"/>
              <a:t>MEB’nin</a:t>
            </a:r>
            <a:r>
              <a:rPr lang="tr-TR" dirty="0"/>
              <a:t> 2006 yılında çıkarmış olduğu Özel Eğitim Hizmetleri Yönetmeliği’nde dil ve konuşma güçlüğü olan birey, “Dili kullanma, konuşmayı edinme ve iletişimdeki güçlük nedeniyle özel eğitim ve destek eğitim hizmetine ihtiyacı olan birey,” olarak ifade edilmektedir.”</a:t>
            </a:r>
          </a:p>
          <a:p>
            <a:r>
              <a:rPr lang="tr-TR" dirty="0"/>
              <a:t> </a:t>
            </a:r>
          </a:p>
          <a:p>
            <a:r>
              <a:rPr lang="tr-TR" dirty="0"/>
              <a:t>Ülkemizde Dil ve Konuşma Güçlüğü olan öğrenciler için MEB tarafından bazı çalışmalar yapılmaktadır. MEB Özel Öğretim Kurumları Genel Müdürlüğü ve Özel Eğitim ve Rehberlik Hizmetleri Genel Müdürlüğü tarafından 2008 yılında ‘Dil ve Konuşma Güçlüğü Destek Eğitim Programı’ hazırlanmış ve bu program Talim ve Terbiye Kurulu Başkanlığı tarafından 2009 yılından itibaren özel eğitim ve rehabilitasyon merkezlerinde kullanılmak üzere onaylanmıştır. Program, doğuştan veya sonradan herhangi bir nedenle dil ve konuşma becerileri ve günlük yaşam aktiviteleri olumsuz etkilenmiş her yaştaki bireyin genel ve gelişimsel özellikleri dikkate alınarak hazırlanmış olup beş modülden oluşmaktadır.</a:t>
            </a:r>
          </a:p>
          <a:p>
            <a:pPr marL="0" indent="0">
              <a:buNone/>
            </a:pPr>
            <a:endParaRPr lang="tr-TR" dirty="0"/>
          </a:p>
        </p:txBody>
      </p:sp>
    </p:spTree>
    <p:extLst>
      <p:ext uri="{BB962C8B-B14F-4D97-AF65-F5344CB8AC3E}">
        <p14:creationId xmlns:p14="http://schemas.microsoft.com/office/powerpoint/2010/main" val="3766059648"/>
      </p:ext>
    </p:extLst>
  </p:cSld>
  <p:clrMapOvr>
    <a:masterClrMapping/>
  </p:clrMapOvr>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1526</TotalTime>
  <Words>4740</Words>
  <Application>Microsoft Office PowerPoint</Application>
  <PresentationFormat>Özel</PresentationFormat>
  <Paragraphs>473</Paragraphs>
  <Slides>50</Slides>
  <Notes>0</Notes>
  <HiddenSlides>0</HiddenSlides>
  <MMClips>0</MMClips>
  <ScaleCrop>false</ScaleCrop>
  <HeadingPairs>
    <vt:vector size="4" baseType="variant">
      <vt:variant>
        <vt:lpstr>Tema</vt:lpstr>
      </vt:variant>
      <vt:variant>
        <vt:i4>1</vt:i4>
      </vt:variant>
      <vt:variant>
        <vt:lpstr>Slayt Başlıkları</vt:lpstr>
      </vt:variant>
      <vt:variant>
        <vt:i4>50</vt:i4>
      </vt:variant>
    </vt:vector>
  </HeadingPairs>
  <TitlesOfParts>
    <vt:vector size="51" baseType="lpstr">
      <vt:lpstr>Duman</vt:lpstr>
      <vt:lpstr>PowerPoint Sunusu</vt:lpstr>
      <vt:lpstr>DİL ve KONUŞMA GÜÇLÜĞÜ (BOZUKLUĞU) NEDİR?</vt:lpstr>
      <vt:lpstr>PowerPoint Sunusu</vt:lpstr>
      <vt:lpstr>PowerPoint Sunusu</vt:lpstr>
      <vt:lpstr>İLETİŞİM, DİL ve KONUŞMA NEDİR? </vt:lpstr>
      <vt:lpstr>PowerPoint Sunusu</vt:lpstr>
      <vt:lpstr>DİL VE KONUŞMA GÜÇLÜĞÜ OLAN BİREYLERİN GENEL ÖZELLİKLERİ </vt:lpstr>
      <vt:lpstr>PowerPoint Sunusu</vt:lpstr>
      <vt:lpstr>YASAL DÜZENLEMELER VE EĞİTİM HAKKI </vt:lpstr>
      <vt:lpstr>DİL VE KONUŞMA GÜÇLÜĞÜNÜN BELİRTİLERİ VE NEDENLERİ </vt:lpstr>
      <vt:lpstr>PowerPoint Sunusu</vt:lpstr>
      <vt:lpstr>PowerPoint Sunusu</vt:lpstr>
      <vt:lpstr>Dil Ve Konuşma Güçlüğünün Nedenleri </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EĞİTSEL DEĞERLENDİRME VE TANILAMA SÜRECİ </vt:lpstr>
      <vt:lpstr>PowerPoint Sunusu</vt:lpstr>
      <vt:lpstr>PowerPoint Sunusu</vt:lpstr>
      <vt:lpstr>ÖĞRETMENLERE ÖNERİLER </vt:lpstr>
      <vt:lpstr>PowerPoint Sunusu</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DİL ve KONUŞMA GÜÇLÜĞÜ (BOZUKLUĞU) NEDİR?</dc:title>
  <dc:creator>Fujitsu</dc:creator>
  <cp:lastModifiedBy>emrah</cp:lastModifiedBy>
  <cp:revision>10</cp:revision>
  <dcterms:created xsi:type="dcterms:W3CDTF">2018-03-05T09:48:03Z</dcterms:created>
  <dcterms:modified xsi:type="dcterms:W3CDTF">2018-03-06T12:06:02Z</dcterms:modified>
</cp:coreProperties>
</file>